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260" r:id="rId3"/>
    <p:sldId id="262" r:id="rId4"/>
    <p:sldId id="323" r:id="rId5"/>
    <p:sldId id="325" r:id="rId6"/>
    <p:sldId id="319" r:id="rId7"/>
    <p:sldId id="326" r:id="rId8"/>
    <p:sldId id="298" r:id="rId9"/>
    <p:sldId id="300" r:id="rId10"/>
    <p:sldId id="261" r:id="rId11"/>
    <p:sldId id="299" r:id="rId12"/>
    <p:sldId id="327" r:id="rId13"/>
    <p:sldId id="328" r:id="rId14"/>
    <p:sldId id="329" r:id="rId15"/>
    <p:sldId id="330" r:id="rId16"/>
    <p:sldId id="332" r:id="rId17"/>
    <p:sldId id="297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3" r:id="rId28"/>
    <p:sldId id="349" r:id="rId29"/>
    <p:sldId id="344" r:id="rId30"/>
    <p:sldId id="345" r:id="rId31"/>
    <p:sldId id="346" r:id="rId32"/>
    <p:sldId id="347" r:id="rId33"/>
    <p:sldId id="348" r:id="rId34"/>
    <p:sldId id="350" r:id="rId35"/>
  </p:sldIdLst>
  <p:sldSz cx="9144000" cy="5143500" type="screen16x9"/>
  <p:notesSz cx="6858000" cy="9144000"/>
  <p:embeddedFontLst>
    <p:embeddedFont>
      <p:font typeface="Encode Sans Semi Condensed Light" panose="020B0604020202020204" charset="0"/>
      <p:regular r:id="rId37"/>
      <p:bold r:id="rId38"/>
    </p:embeddedFont>
    <p:embeddedFont>
      <p:font typeface="Encode Sans Semi Condensed SemiBold" panose="00000706000000000000" charset="0"/>
      <p:regular r:id="rId39"/>
      <p:bold r:id="rId40"/>
    </p:embeddedFont>
    <p:embeddedFont>
      <p:font typeface="Encode Sans Semi Condensed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701"/>
    <a:srgbClr val="7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B00A9-9B5B-4C73-A409-024D6CA0390D}">
  <a:tblStyle styleId="{D14B00A9-9B5B-4C73-A409-024D6CA03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C96EDD-5978-4BCE-B74B-E825704AD3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74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0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08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6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70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883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641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917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4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245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1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224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204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450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03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181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70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85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335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850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494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804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73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09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78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64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25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7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5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30" name="Google Shape;30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209475" y="728032"/>
            <a:ext cx="725100" cy="725100"/>
          </a:xfrm>
          <a:prstGeom prst="rect">
            <a:avLst/>
          </a:prstGeom>
          <a:gradFill>
            <a:gsLst>
              <a:gs pos="0">
                <a:srgbClr val="4F5876"/>
              </a:gs>
              <a:gs pos="100000">
                <a:srgbClr val="1D1F25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262175" y="1553800"/>
            <a:ext cx="6619800" cy="20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⊳"/>
              <a:defRPr sz="3000"/>
            </a:lvl1pPr>
            <a:lvl2pPr marL="91440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2pPr>
            <a:lvl3pPr marL="137160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3pPr>
            <a:lvl4pPr marL="182880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4pPr>
            <a:lvl5pPr marL="228600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5pPr>
            <a:lvl6pPr marL="274320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6pPr>
            <a:lvl7pPr marL="320040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7pPr>
            <a:lvl8pPr marL="365760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3000"/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4209450" y="855225"/>
            <a:ext cx="725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0" y="277661"/>
            <a:ext cx="7817376" cy="1293452"/>
            <a:chOff x="0" y="277661"/>
            <a:chExt cx="7817376" cy="1293452"/>
          </a:xfrm>
        </p:grpSpPr>
        <p:sp>
          <p:nvSpPr>
            <p:cNvPr id="39" name="Google Shape;39;p5"/>
            <p:cNvSpPr/>
            <p:nvPr/>
          </p:nvSpPr>
          <p:spPr>
            <a:xfrm rot="-5400000" flipH="1">
              <a:off x="112050" y="481364"/>
              <a:ext cx="9777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278209" y="1169850"/>
              <a:ext cx="927900" cy="2979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5"/>
            <p:cNvGrpSpPr/>
            <p:nvPr/>
          </p:nvGrpSpPr>
          <p:grpSpPr>
            <a:xfrm>
              <a:off x="284659" y="277661"/>
              <a:ext cx="7532717" cy="895903"/>
              <a:chOff x="0" y="266575"/>
              <a:chExt cx="6046490" cy="1687200"/>
            </a:xfrm>
          </p:grpSpPr>
          <p:sp>
            <p:nvSpPr>
              <p:cNvPr id="42" name="Google Shape;42;p5"/>
              <p:cNvSpPr/>
              <p:nvPr/>
            </p:nvSpPr>
            <p:spPr>
              <a:xfrm rot="10800000" flipH="1">
                <a:off x="0" y="266575"/>
                <a:ext cx="5867700" cy="16872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10800000">
                <a:off x="5864390" y="266658"/>
                <a:ext cx="182100" cy="16845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" name="Google Shape;44;p5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45" name="Google Shape;45;p5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48" name="Google Shape;48;p5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206100" y="1706200"/>
            <a:ext cx="7026900" cy="30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 rot="10800000" flipH="1">
            <a:off x="8543953" y="4243733"/>
            <a:ext cx="600055" cy="374899"/>
            <a:chOff x="5211448" y="3165393"/>
            <a:chExt cx="1477967" cy="784800"/>
          </a:xfrm>
        </p:grpSpPr>
        <p:sp>
          <p:nvSpPr>
            <p:cNvPr id="110" name="Google Shape;110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0"/>
          <p:cNvGrpSpPr/>
          <p:nvPr/>
        </p:nvGrpSpPr>
        <p:grpSpPr>
          <a:xfrm flipH="1">
            <a:off x="8385351" y="4612318"/>
            <a:ext cx="758573" cy="531131"/>
            <a:chOff x="0" y="266575"/>
            <a:chExt cx="7503194" cy="1687200"/>
          </a:xfrm>
        </p:grpSpPr>
        <p:sp>
          <p:nvSpPr>
            <p:cNvPr id="113" name="Google Shape;113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" name="Google Shape;116;p10"/>
          <p:cNvGrpSpPr/>
          <p:nvPr/>
        </p:nvGrpSpPr>
        <p:grpSpPr>
          <a:xfrm flipH="1">
            <a:off x="1" y="524824"/>
            <a:ext cx="600055" cy="374899"/>
            <a:chOff x="5211448" y="3165393"/>
            <a:chExt cx="1477967" cy="784800"/>
          </a:xfrm>
        </p:grpSpPr>
        <p:sp>
          <p:nvSpPr>
            <p:cNvPr id="117" name="Google Shape;117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10"/>
          <p:cNvGrpSpPr/>
          <p:nvPr/>
        </p:nvGrpSpPr>
        <p:grpSpPr>
          <a:xfrm rot="10800000" flipH="1">
            <a:off x="84" y="8"/>
            <a:ext cx="758573" cy="531131"/>
            <a:chOff x="0" y="266575"/>
            <a:chExt cx="7503194" cy="1687200"/>
          </a:xfrm>
        </p:grpSpPr>
        <p:sp>
          <p:nvSpPr>
            <p:cNvPr id="120" name="Google Shape;120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0125" y="1553800"/>
            <a:ext cx="69153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0" y="1630032"/>
            <a:ext cx="9144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РОЛЬ ЗАКОНА РЕСПУБЛИКИ БЕЛАРУСЬ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НАРОДНОМ ОПОЛЧЕНИИ»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НАЦИОНАЛЬНОЙ БЕЗОПАСНОСТИ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РЕСПУБЛИКИ БЕЛАРУСЬ</a:t>
            </a:r>
            <a:endParaRPr lang="ru-RU" sz="27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2" name="Picture 8" descr="photo_2023-07-21_17-01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11" y="3538567"/>
            <a:ext cx="2414879" cy="1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_2023-07-21_17-01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4" y="3534208"/>
            <a:ext cx="2414878" cy="1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77" y="3529849"/>
            <a:ext cx="2413937" cy="1609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27991" y="262283"/>
            <a:ext cx="7417905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+mj-lt"/>
              </a:rPr>
              <a:t>В Республике Беларусь уже апробировали порядок действий отрядов народного ополчения. 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266700" y="3386190"/>
            <a:ext cx="8610600" cy="12261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Планируется, что состав (списки участников) народного ополчения будет определен в мирное время, чтобы в случае возникновения угрозы эти вопросы не пришлось решать мгновенно.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0344"/>
            <a:ext cx="3659068" cy="2058226"/>
          </a:xfrm>
          <a:prstGeom prst="rect">
            <a:avLst/>
          </a:prstGeom>
        </p:spPr>
      </p:pic>
      <p:pic>
        <p:nvPicPr>
          <p:cNvPr id="6" name="Picture 6" descr="https://avatars.dzeninfra.ru/get-zen_doc/9835822/pub_64c76cec88f7ba2f7ee4b609_64c76cf88d053f1fb1532f57/scale_2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68" y="1320344"/>
            <a:ext cx="3095074" cy="20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27991" y="284277"/>
            <a:ext cx="7417905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положения Закона «О народном ополчении»:</a:t>
            </a:r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327991" y="1477617"/>
            <a:ext cx="8610600" cy="32113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Участие граждан в деятельности народного ополчения основывается на принципах добровольности, законности, гуманизма и гласных форм действий.</a:t>
            </a:r>
          </a:p>
          <a:p>
            <a:pPr lvl="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Формирование народного ополчения осуществляется на основании указа Президента Республики Беларусь. </a:t>
            </a:r>
          </a:p>
          <a:p>
            <a:pPr lvl="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Отряды народного ополчения формируются на основании решений местных исполнительных и распорядительных органов, местных советов обороны.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27991" y="284277"/>
            <a:ext cx="7417905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положения Закона «О народном ополчении»:</a:t>
            </a:r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327991" y="1477617"/>
            <a:ext cx="8610600" cy="32113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Комплектование отрядов народного ополчения осуществляется добровольцами.</a:t>
            </a:r>
          </a:p>
          <a:p>
            <a:pPr lvl="0"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Зачисление гражданина добровольцем в народное ополчение не является основанием для освобождения от призыва на военную службу по мобилизации и прекращения трудовых отношений.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27991" y="284277"/>
            <a:ext cx="7417905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народное ополчение НЕ могут быть зачислены:</a:t>
            </a:r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327991" y="1477617"/>
            <a:ext cx="8610600" cy="32113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1800" dirty="0">
                <a:latin typeface="+mj-lt"/>
              </a:rPr>
              <a:t>отбывающие наказание в виде ареста, ограничения свободы </a:t>
            </a:r>
            <a:r>
              <a:rPr lang="ru-RU" sz="1800" dirty="0" smtClean="0">
                <a:latin typeface="+mj-lt"/>
              </a:rPr>
              <a:t>                                     с </a:t>
            </a:r>
            <a:r>
              <a:rPr lang="ru-RU" sz="1800" dirty="0">
                <a:latin typeface="+mj-lt"/>
              </a:rPr>
              <a:t>направлением в исправительное учреждение открытого типа, лишения свободы на определенный срок или пожизненного лишения свободы;</a:t>
            </a:r>
          </a:p>
          <a:p>
            <a:pPr lvl="0" algn="just"/>
            <a:r>
              <a:rPr lang="ru-RU" sz="1800" dirty="0">
                <a:latin typeface="+mj-lt"/>
              </a:rPr>
              <a:t>в отношении которых применена мера пресечения в виде заключения под стражу или домашнего ареста;</a:t>
            </a:r>
          </a:p>
          <a:p>
            <a:pPr lvl="0" algn="just"/>
            <a:r>
              <a:rPr lang="ru-RU" sz="1800" dirty="0">
                <a:latin typeface="+mj-lt"/>
              </a:rPr>
              <a:t>в отношении которых принято решение об интернировании;</a:t>
            </a:r>
          </a:p>
          <a:p>
            <a:pPr lvl="0" algn="just"/>
            <a:r>
              <a:rPr lang="ru-RU" sz="1800" dirty="0">
                <a:latin typeface="+mj-lt"/>
              </a:rPr>
              <a:t>признанные в установленном порядке недееспособными либо ограниченно дееспособными;</a:t>
            </a:r>
          </a:p>
          <a:p>
            <a:pPr lvl="0" algn="just"/>
            <a:r>
              <a:rPr lang="ru-RU" sz="1800" dirty="0">
                <a:latin typeface="+mj-lt"/>
              </a:rPr>
              <a:t>имеющие заболевания или физические недостатки, при наличии которых противопоказано владение оружием.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238539" y="190500"/>
            <a:ext cx="8790811" cy="23769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Отказ (решение об отказе) местного исполнительного и распорядительного органа, местного совета обороны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зачислении гражданина в народное ополчение обжалованию не подлежит.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/>
          </a:p>
        </p:txBody>
      </p:sp>
      <p:pic>
        <p:nvPicPr>
          <p:cNvPr id="5126" name="Picture 6" descr="https://brobank.ru/wp-content/uploads/2021/04/nelzja-yznat-pricini-otkaza-v-kred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56" y="2567408"/>
            <a:ext cx="4977175" cy="23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176594" y="318977"/>
            <a:ext cx="8790811" cy="172601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Отряды народного ополчения дислоцируются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выполняют задачи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границах административно-территориальной единицы, в которой были сформированы.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Добровольцы размещаются по месту жительства.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/>
          </a:p>
        </p:txBody>
      </p:sp>
      <p:pic>
        <p:nvPicPr>
          <p:cNvPr id="7170" name="Picture 2" descr="https://wikiway.com/upload/hl-photo/742/f3b/mogilev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0" y="2225511"/>
            <a:ext cx="3650590" cy="27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c/c1/%D0%97%D0%BD%D0%B0%D0%BA_%D0%BD%D0%B0_%D0%B2%D1%8A%D0%B5%D0%B7%D0%B4%D0%B5_%D0%B2_%D0%9C%D0%BE%D0%B3%D0%B8%D0%BB%D0%B5%D0%B2_-_panoramio_%28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5" y="2225511"/>
            <a:ext cx="3650590" cy="27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238539" y="192626"/>
            <a:ext cx="8790811" cy="22991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РЕШЕНИЕ 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ФОРМИРОВАНИИ (РАСФОРМИРОВАНИИ) 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НАРОДНОГО ОПОЛЧЕНИЯ ПРИНИМАЕТ ПРЕЗИДЕНТ РЕСПУБЛИКИ БЕЛАРУСЬ.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/>
          </a:p>
        </p:txBody>
      </p:sp>
      <p:pic>
        <p:nvPicPr>
          <p:cNvPr id="8196" name="Picture 4" descr="http://gdetut.by/uploads/posts/2018-08/1534783534_belorusskoe-pravitelstvo-ret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15" y="2491740"/>
            <a:ext cx="4820285" cy="25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249738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 Безопасности Республики Беларусь:</a:t>
            </a:r>
          </a:p>
          <a:p>
            <a:pPr lvl="0" algn="just"/>
            <a:r>
              <a:rPr lang="ru-RU" sz="1600" b="1" dirty="0">
                <a:latin typeface="+mj-lt"/>
              </a:rPr>
              <a:t>вносит на рассмотрение Главе государства предложения по формированию (расформированию)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координирует деятельность государственных органов в процессе подготовки и реализации решения о формировании (расформировании) народного ополчения.</a:t>
            </a:r>
          </a:p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 Министров Республики Беларусь:</a:t>
            </a:r>
          </a:p>
          <a:p>
            <a:pPr lvl="0" algn="just"/>
            <a:r>
              <a:rPr lang="ru-RU" sz="1600" b="1" dirty="0">
                <a:latin typeface="+mj-lt"/>
              </a:rPr>
              <a:t>организует работу государственных органов и иных организаций при выполнении задач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определяет порядок организации, обеспечения и осуществления подготовки добровольцев к выполнению задач народного ополчения; порядок материального обеспечения народного ополчения.</a:t>
            </a:r>
          </a:p>
          <a:p>
            <a:pPr lvl="0" algn="just"/>
            <a:r>
              <a:rPr lang="ru-RU" sz="1600" b="1" dirty="0">
                <a:latin typeface="+mj-lt"/>
              </a:rPr>
              <a:t>Министерство обороны обеспечивает отряды народного ополчения оружием и боеприпасами к нему, определяет порядок их выдачи и учета.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172772" y="770733"/>
            <a:ext cx="8610600" cy="23055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1600" b="1" dirty="0">
                <a:latin typeface="+mj-lt"/>
              </a:rPr>
              <a:t>Выдача оружия добровольцам народного ополчения строго регламентирована. </a:t>
            </a:r>
          </a:p>
          <a:p>
            <a:pPr lvl="0" algn="just"/>
            <a:r>
              <a:rPr lang="ru-RU" sz="1600" b="1" dirty="0">
                <a:latin typeface="+mj-lt"/>
              </a:rPr>
              <a:t>В Законе четко прописан механизм выдачи оружия ополченцам: со складов Министерства обороны местным органам внутренних дел, которые, в свою очередь, будут его выдавать проверенным ополченцам-добровольцам по заранее составленным спискам.</a:t>
            </a:r>
          </a:p>
          <a:p>
            <a:pPr lvl="0" algn="just"/>
            <a:r>
              <a:rPr lang="ru-RU" sz="1600" b="1" dirty="0" smtClean="0">
                <a:latin typeface="+mj-lt"/>
              </a:rPr>
              <a:t>Предусматривается</a:t>
            </a:r>
            <a:r>
              <a:rPr lang="ru-RU" sz="1600" b="1" dirty="0">
                <a:latin typeface="+mj-lt"/>
              </a:rPr>
              <a:t>, что вооружение отрядов ополчения будет включать только стрелковое оружие, освоение которого не вызывает сложностей.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249738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Генеральный штаб Вооруженных Сил Республики Беларусь:</a:t>
            </a:r>
          </a:p>
          <a:p>
            <a:pPr lvl="0" algn="just"/>
            <a:r>
              <a:rPr lang="ru-RU" sz="1600" b="1" dirty="0">
                <a:latin typeface="+mj-lt"/>
              </a:rPr>
              <a:t>координирует деятельность государственных органов и организаций, органов военного управления Вооруженных Сил Республики Беларусь, других войск, воинских формирований и военизированных организаций при выполнении задач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определяет потребности народного ополчения в оружии и боеприпасах к нему;</a:t>
            </a:r>
          </a:p>
          <a:p>
            <a:pPr lvl="0" algn="just"/>
            <a:r>
              <a:rPr lang="ru-RU" sz="1600" b="1" dirty="0">
                <a:latin typeface="+mj-lt"/>
              </a:rPr>
              <a:t>готовит проект указа Президента Республики Беларусь о формировании (расформировании) народного ополчения.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967409" y="1567052"/>
            <a:ext cx="7354956" cy="15008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«Каждый мужчина, да и не только мужчина, должен уметь                    как минимум обращаться с оружием. Хотя бы для того, чтобы в случае необходимости защитить свою семью, свой дом, родной уголок земли и, если понадобится, страну,                         без которой не будет ни уголка, ни дома, ничего другого».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Google Shape;161;p15"/>
          <p:cNvSpPr txBox="1">
            <a:spLocks/>
          </p:cNvSpPr>
          <p:nvPr/>
        </p:nvSpPr>
        <p:spPr>
          <a:xfrm>
            <a:off x="967409" y="2759748"/>
            <a:ext cx="7354956" cy="150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⊳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Глава государства А. Г. Лукашенко 20 февраля 2023 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на заседании Совета Безопасности Республики Беларусь.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249738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Местные исполнительные и распорядительные органы, местные советы обороны:</a:t>
            </a:r>
          </a:p>
          <a:p>
            <a:pPr lvl="0" algn="just"/>
            <a:r>
              <a:rPr lang="ru-RU" sz="1600" b="1" dirty="0">
                <a:latin typeface="+mj-lt"/>
              </a:rPr>
              <a:t>отбирают граждан, изъявивших желание стать добровольцами;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определяют структуру и численность отрядов народного ополчения, порядок выполнения задач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отбирают из числа добровольцев кандидатов в качестве командиров отрядов народного ополчения и их заместителей, согласовывают их кандидатуры с руководителями территориальных органов внутренних дел и государственной безопасности;</a:t>
            </a:r>
          </a:p>
          <a:p>
            <a:pPr lvl="0" algn="just"/>
            <a:r>
              <a:rPr lang="ru-RU" sz="1600" b="1" dirty="0">
                <a:latin typeface="+mj-lt"/>
              </a:rPr>
              <a:t>извещают нанимателей о зачислении работников в отряды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осуществляют формирование и подготовку отрядов народного ополчения в границах административно-территориальных (территориальных) единиц и общее руководство ими в системе территориальной обороны;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728203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1600" b="1" dirty="0">
                <a:latin typeface="+mj-lt"/>
              </a:rPr>
              <a:t>организуют и обеспечивают выполнение задач народного ополчения, подготовку территории и объектов;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определяют объекты инфраструктуры и коммуникации, подлежащие охране и обороне силами отрядов народного ополчения, порядок их дооборудования и охраны;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определяют объемы материальных ресурсов для обеспечения деятельности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обеспечивают потребности народного ополчения в материальных средствах и других ресурсах, выделяют для нужд народного ополчения земельные участки (здания, постройки, помещения);</a:t>
            </a:r>
          </a:p>
          <a:p>
            <a:pPr lvl="0" algn="just"/>
            <a:r>
              <a:rPr lang="ru-RU" sz="1600" b="1" dirty="0">
                <a:latin typeface="+mj-lt"/>
              </a:rPr>
              <a:t>устанавливают для отрядов народного ополчения отличительные знаки.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781366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Территориальные органы внутренних дел:</a:t>
            </a:r>
          </a:p>
          <a:p>
            <a:pPr lvl="0" algn="just"/>
            <a:r>
              <a:rPr lang="ru-RU" sz="1600" b="1" dirty="0">
                <a:latin typeface="+mj-lt"/>
              </a:rPr>
              <a:t>оказывают содействие в пределах своих полномочий местным исполнительным и распорядительным органам, местным советам обороны в формировании отрядов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согласовывают кандидатуры командиров отрядов народного ополчения и их заместителей;</a:t>
            </a:r>
          </a:p>
          <a:p>
            <a:pPr lvl="0" algn="just"/>
            <a:r>
              <a:rPr lang="ru-RU" sz="1600" b="1" dirty="0">
                <a:latin typeface="+mj-lt"/>
              </a:rPr>
              <a:t>участвуют в подготовке отрядов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определяют задачи отрядам народного ополчения и координируют в пределах своих полномочий деятельность этих отрядов при их участии в выполнении мероприятий по обеспечению военного положения.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706935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Органы государственной безопасности: </a:t>
            </a:r>
          </a:p>
          <a:p>
            <a:pPr lvl="0" algn="just"/>
            <a:r>
              <a:rPr lang="ru-RU" sz="1600" b="1" dirty="0">
                <a:latin typeface="+mj-lt"/>
              </a:rPr>
              <a:t>согласовывают кандидатуры командиров отрядов народного ополчения и их заместителей.</a:t>
            </a:r>
          </a:p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Местные органы военного управления:</a:t>
            </a:r>
          </a:p>
          <a:p>
            <a:pPr lvl="0" algn="just"/>
            <a:r>
              <a:rPr lang="ru-RU" sz="1600" b="1" dirty="0">
                <a:latin typeface="+mj-lt"/>
              </a:rPr>
              <a:t>осуществляют подготовку предложений местным исполнительным и распорядительным органам, местным советам обороны для принятия решений в сфере деятельности народного ополчения, в том числе по комплектованию отрядов народного ополчения из числа военнообязанных;</a:t>
            </a:r>
          </a:p>
          <a:p>
            <a:pPr lvl="0" algn="just"/>
            <a:r>
              <a:rPr lang="ru-RU" sz="1600" b="1" dirty="0">
                <a:latin typeface="+mj-lt"/>
              </a:rPr>
              <a:t>организуют совместно с местными исполнительными и распорядительными органами, местными советами обороны отбор граждан, изъявивших желание стать добровольцами, согласовывают их кандидатуры и ведут их учет;</a:t>
            </a:r>
          </a:p>
          <a:p>
            <a:pPr lvl="0" algn="just"/>
            <a:r>
              <a:rPr lang="ru-RU" sz="1600" b="1" dirty="0">
                <a:latin typeface="+mj-lt"/>
              </a:rPr>
              <a:t>участвуют в подготовке отрядов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осуществляют контроль за ведением учета добровольцев.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100880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Доброволец имеет право:</a:t>
            </a:r>
          </a:p>
          <a:p>
            <a:pPr lvl="0" algn="just"/>
            <a:r>
              <a:rPr lang="ru-RU" sz="1600" b="1" dirty="0">
                <a:latin typeface="+mj-lt"/>
              </a:rPr>
              <a:t>применять физическую силу, применять и использовать оружие на условиях и в пределах, установленных законодательными актами для военнослужащих (сотрудников (работников) военизированных организаций), привлеченных к обеспечению военного положения;</a:t>
            </a:r>
          </a:p>
          <a:p>
            <a:pPr lvl="0" algn="just"/>
            <a:r>
              <a:rPr lang="ru-RU" sz="1600" b="1" dirty="0">
                <a:latin typeface="+mj-lt"/>
              </a:rPr>
              <a:t>производить задержание лиц, совершивших преступление или административное правонарушение, для передачи (доставления) в органы, уполномоченные осуществлять уголовное преследование или вести административный процесс, в соответствии с их компетенцией;</a:t>
            </a:r>
          </a:p>
          <a:p>
            <a:pPr lvl="0" algn="just"/>
            <a:r>
              <a:rPr lang="ru-RU" sz="1600" b="1" dirty="0">
                <a:latin typeface="+mj-lt"/>
              </a:rPr>
              <a:t>требовать от граждан соблюдения общественного порядка, ограничений и запретов, введенных для обеспечения военного положения, прекращения правонарушений либо действий, препятствующих выполнению им задач;</a:t>
            </a:r>
          </a:p>
          <a:p>
            <a:pPr lvl="0" algn="just"/>
            <a:r>
              <a:rPr lang="ru-RU" sz="1600" b="1" dirty="0">
                <a:latin typeface="+mj-lt"/>
              </a:rPr>
              <a:t>оказывать содействие территориальным органам внутренних дел (например, осуществлять досмотр транспортных средств; осуществлять пропуск транспортных средств на охраняемые объекты или территории; осуществлять проверки документов и др.).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100880"/>
            <a:ext cx="8705414" cy="4279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Доброволец при выполнении задач народного ополчения обязан:</a:t>
            </a:r>
          </a:p>
          <a:p>
            <a:pPr lvl="0" algn="just"/>
            <a:r>
              <a:rPr lang="ru-RU" sz="1600" b="1" dirty="0">
                <a:latin typeface="+mj-lt"/>
              </a:rPr>
              <a:t>соблюдать Конституцию Республики Беларусь, настоящий Закон и иные акты законодательства, не допускать необоснованного ограничения прав и свобод граждан, совершения действий, имеющих целью унижение чести и достоинства человека и гражданина;</a:t>
            </a:r>
          </a:p>
          <a:p>
            <a:pPr lvl="0" algn="just"/>
            <a:r>
              <a:rPr lang="ru-RU" sz="1600" b="1" dirty="0">
                <a:latin typeface="+mj-lt"/>
              </a:rPr>
              <a:t>выполнять поручения командира отряда народного ополчения и уполномоченных должностных лиц, связанных с выполнением задач народного ополчения;</a:t>
            </a:r>
          </a:p>
          <a:p>
            <a:pPr lvl="0" algn="just"/>
            <a:r>
              <a:rPr lang="ru-RU" sz="1600" b="1" dirty="0">
                <a:latin typeface="+mj-lt"/>
              </a:rPr>
              <a:t>обеспечивать защиту территории, объектов и населения от противоправных посягательств;</a:t>
            </a:r>
          </a:p>
          <a:p>
            <a:pPr lvl="0" algn="just"/>
            <a:r>
              <a:rPr lang="ru-RU" sz="1600" b="1" dirty="0">
                <a:latin typeface="+mj-lt"/>
              </a:rPr>
              <a:t>участвовать в сборе и передаче информации органам военного управления Вооруженных Сил Республики Беларусь и территориальным органам внутренних дел о действиях войск противника, выявлении лиц, содействующих силам противника;</a:t>
            </a:r>
          </a:p>
          <a:p>
            <a:pPr lvl="0" algn="just"/>
            <a:r>
              <a:rPr lang="ru-RU" sz="1600" b="1" dirty="0">
                <a:latin typeface="+mj-lt"/>
              </a:rPr>
              <a:t>знать, хранить и содержать в постоянной готовности к применению вверенное ему оружие и боеприпасы к нему, беречь вверенное ему иное имущество;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323936" y="772125"/>
            <a:ext cx="8705414" cy="35992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1600" b="1" dirty="0">
                <a:latin typeface="+mj-lt"/>
              </a:rPr>
              <a:t>оказывать первую помощь гражданам, пострадавшим в результате правонарушений или несчастных случаев, а также находящимся в беспомощном или ином состоянии, представляющем угрозу их жизни и здоровью;</a:t>
            </a:r>
          </a:p>
          <a:p>
            <a:pPr lvl="0" algn="just"/>
            <a:r>
              <a:rPr lang="ru-RU" sz="1600" b="1" dirty="0">
                <a:latin typeface="+mj-lt"/>
              </a:rPr>
              <a:t>оказывать содействие в проведении аварийно-спасательных и других неотложных работ;</a:t>
            </a:r>
          </a:p>
          <a:p>
            <a:pPr lvl="0" algn="just"/>
            <a:r>
              <a:rPr lang="ru-RU" sz="1600" b="1" dirty="0">
                <a:latin typeface="+mj-lt"/>
              </a:rPr>
              <a:t>участвовать в выполнении работ оборонного характера, ликвидации последствий применения оружия, восстановлении поврежденных (разрушенных) объектов экономики, систем жизнеобеспечения и военных объектов, а также в ликвидации последствий чрезвычайных ситуаций и работе организаций, подлежащих переводу на работу в условиях военного времени;</a:t>
            </a:r>
          </a:p>
          <a:p>
            <a:pPr lvl="0" algn="just"/>
            <a:r>
              <a:rPr lang="ru-RU" sz="1600" b="1" dirty="0">
                <a:latin typeface="+mj-lt"/>
              </a:rPr>
              <a:t>исполнять иные обязанности.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92765" y="358679"/>
            <a:ext cx="8936585" cy="451914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Добровольцу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связи с исполнением им обязанностей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том числе при нахождении в плену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кроме случаев добровольной сдачи в плен),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положении заложника или интернированного) предоставляются социальные гарантии,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установленные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законодательством для военнослужащих, проходящих военную службу по мобилизации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Финансовое и материальное обеспечение народного ополчения осуществляется за счет средств местных бюджетов, а также добровольных пожертвований юридических и физических лиц и иных источников,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запрещенных законодательством.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0" y="2776329"/>
            <a:ext cx="8936585" cy="226097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Республике Беларусь основной силовой составляющей системы обороны являются Вооруженные Силы,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предназначенные для обеспечения военной безопасности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вооруженной защиты нашей страны. </a:t>
            </a:r>
            <a:endParaRPr lang="ru-RU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/>
          </a:p>
        </p:txBody>
      </p:sp>
      <p:pic>
        <p:nvPicPr>
          <p:cNvPr id="9220" name="Picture 4" descr="photo_2022-05-21_11-30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1" y="152401"/>
            <a:ext cx="3967996" cy="26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hoto_2022-05-21_11-30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7" y="152401"/>
            <a:ext cx="3999865" cy="26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91440" y="2776329"/>
            <a:ext cx="8936585" cy="226097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Органы внутренних дел и внутренние войска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военное время осуществляют борьбу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с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преступностью, обеспечивают охрану общественного порядка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общественную безопасность.</a:t>
            </a:r>
            <a:endParaRPr lang="ru-RU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6876"/>
          <a:stretch/>
        </p:blipFill>
        <p:spPr>
          <a:xfrm>
            <a:off x="752046" y="150893"/>
            <a:ext cx="7791904" cy="2625436"/>
          </a:xfrm>
          <a:prstGeom prst="rect">
            <a:avLst/>
          </a:prstGeom>
        </p:spPr>
      </p:pic>
      <p:pic>
        <p:nvPicPr>
          <p:cNvPr id="1026" name="Picture 2" descr="https://www.mvd.gov.by/uploads/pages/103/5b327a8275db7f673a0c6f62029fa87c5d2ab4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03" y="173723"/>
            <a:ext cx="1934833" cy="12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861237" y="159027"/>
            <a:ext cx="7925413" cy="1426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ЕВРОПЕЙСКОЙ ЗОНЕ (В ТОМ ЧИСЛЕ В СОПРЕДЕЛЬНЫХ С НАШЕЙ СТРАНОЙ ГОСУДАРСТВАХ) НАБЛЮДАЕТСЯ БЕСПРЕЦЕДЕНТНОЕ СОСРЕДОТОЧЕНИЕ ЗНАЧИТЕЛЬНЫХ ВООРУЖЕНИЙ ПО БОЕВОМУ             И ЧИСЛЕННОМУ СОСТАВУ.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/>
          </a:p>
        </p:txBody>
      </p:sp>
      <p:sp>
        <p:nvSpPr>
          <p:cNvPr id="9" name="Google Shape;174;p17">
            <a:extLst>
              <a:ext uri="{FF2B5EF4-FFF2-40B4-BE49-F238E27FC236}">
                <a16:creationId xmlns:a16="http://schemas.microsoft.com/office/drawing/2014/main" id="{53249D50-37B8-4043-944F-00CD22FFD920}"/>
              </a:ext>
            </a:extLst>
          </p:cNvPr>
          <p:cNvSpPr txBox="1">
            <a:spLocks/>
          </p:cNvSpPr>
          <p:nvPr/>
        </p:nvSpPr>
        <p:spPr>
          <a:xfrm>
            <a:off x="334764" y="3644228"/>
            <a:ext cx="7925413" cy="1426264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algn="just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ОДНОВРЕМЕННО НА ТЕРРИТОРИИ ВОСТОЧНОЕВРОПЕЙСКИХ ГОСУДАРСТВ </a:t>
            </a:r>
            <a:r>
              <a:rPr lang="ru-RU" sz="18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УДАРНЫМИ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ТЕМПАМИ РАЗВИВАЕТСЯ ВОЕННАЯ ИНФРАСТРУКТУРА, ЧТО НАПРАВЛЕНО НА РАСШИРЕНИЕ ВОЗМОЖНОСТЕЙ НАТО ПО РАЗВЕРТЫВАНИЮ КОАЛИЦИОННЫХ ВОЙСК СЕВЕРОАТЛАНТИЧЕСКОГО АЛЬЯНСА В РЕГИОНЕ. </a:t>
            </a:r>
          </a:p>
        </p:txBody>
      </p:sp>
      <p:pic>
        <p:nvPicPr>
          <p:cNvPr id="2052" name="Picture 4" descr="1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68" y="1532574"/>
            <a:ext cx="3284659" cy="19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-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85" y="1532574"/>
            <a:ext cx="2996883" cy="19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92765" y="2713983"/>
            <a:ext cx="8936585" cy="226097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обеспечения устойчивого функционирования государственных органов и организаций, объектов экономики, инфраструктуры Республики Беларусь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в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условиях военного времени формируются </a:t>
            </a:r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территориальные войска.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/>
          </a:p>
        </p:txBody>
      </p:sp>
      <p:pic>
        <p:nvPicPr>
          <p:cNvPr id="2050" name="Picture 2" descr="https://www.mil.by/ru/pic/pages/terob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72" y="122003"/>
            <a:ext cx="2538569" cy="24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103707" y="1441261"/>
            <a:ext cx="8936585" cy="226097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Главной отличительной особенностью народного ополчения от территориальных войск является добровольность участия граждан в обеспечении правопорядка на той территории, где они проживают. </a:t>
            </a:r>
            <a:b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Основной задачей, выполняемой народным ополчением, является оказание содействия территориальным органам внутренних дел </a:t>
            </a:r>
            <a:b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военного положения и поддержания правопорядка </a:t>
            </a:r>
            <a:b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0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местах, где они были сформированы.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207415" y="2376443"/>
            <a:ext cx="8936585" cy="25557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НАРОДНОЕ ОПОЛЧЕНИЕ БУДЕТ СОСТАВНОЙ ЧАСТЬЮ ТЕРРИТОРИАЛЬНОЙ ОБОРОНЫ.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Задачей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территориальной обороны останется защита блокпостов, важных узлов инфраструктуры,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sz="2400" b="1" dirty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народного ополчения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собственного дома, поселка, деревни и т.д.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целом отряды народного ополчения создаются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для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решения второстепенных задач на местах.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/>
          </a:p>
        </p:txBody>
      </p:sp>
      <p:sp>
        <p:nvSpPr>
          <p:cNvPr id="4" name="Google Shape;174;p17"/>
          <p:cNvSpPr txBox="1">
            <a:spLocks/>
          </p:cNvSpPr>
          <p:nvPr/>
        </p:nvSpPr>
        <p:spPr>
          <a:xfrm>
            <a:off x="2452255" y="443735"/>
            <a:ext cx="6629400" cy="1405848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ЗАКОН РЕСПУБЛИКИ БЕЛАРУСЬ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июля 2023 г. № 287-З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народном ополчении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Принят Палатой представителей 15 июня 2023 г. </a:t>
            </a:r>
          </a:p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Одобрен Советом Республики 30 июня 2023 г.</a:t>
            </a:r>
          </a:p>
        </p:txBody>
      </p:sp>
      <p:pic>
        <p:nvPicPr>
          <p:cNvPr id="3074" name="Picture 2" descr="http://qrcoder.ru/code/?https%3A%2F%2Fpravo.by%2Fdocument%2F%3Fguid%3D12551%26p0%3DH12300287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0" y="557552"/>
            <a:ext cx="1541607" cy="15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967409" y="1567052"/>
            <a:ext cx="7354956" cy="15008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«В нашей стране защита Родины была и будет в руках мужественных, сильных духом и отважных людей.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Беларуси… продолжают совершенствовать систему национальной и в первую очередь военной безопасности страны». 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4" name="Google Shape;161;p15"/>
          <p:cNvSpPr txBox="1">
            <a:spLocks/>
          </p:cNvSpPr>
          <p:nvPr/>
        </p:nvSpPr>
        <p:spPr>
          <a:xfrm>
            <a:off x="967409" y="2876711"/>
            <a:ext cx="7354956" cy="150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⊳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Глава государства А. Г. Лукашенко 5 июля 2023 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на церемонии чествования выпускников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высших военных учебных заведений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0" y="1630032"/>
            <a:ext cx="9144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РОЛЬ ЗАКОНА РЕСПУБЛИКИ БЕЛАРУСЬ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НАРОДНОМ ОПОЛЧЕНИИ»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НАЦИОНАЛЬНОЙ БЕЗОПАСНОСТИ </a:t>
            </a:r>
            <a:b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РЕСПУБЛИКИ БЕЛАРУСЬ</a:t>
            </a:r>
            <a:endParaRPr lang="ru-RU" sz="27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2" name="Picture 8" descr="photo_2023-07-21_17-01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11" y="3538567"/>
            <a:ext cx="2414879" cy="1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_2023-07-21_17-01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4" y="3534208"/>
            <a:ext cx="2414878" cy="1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77" y="3529849"/>
            <a:ext cx="2413937" cy="1609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subTitle" idx="4294967295"/>
          </p:nvPr>
        </p:nvSpPr>
        <p:spPr>
          <a:xfrm>
            <a:off x="45720" y="296239"/>
            <a:ext cx="9098280" cy="43183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rgbClr val="ACD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МНЕНИЕ ВОЕННЫХ АНАЛИТИКОВ:</a:t>
            </a: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FFFFFF"/>
                </a:solidFill>
                <a:latin typeface="+mj-lt"/>
              </a:rPr>
              <a:t>результаты 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прошедшего 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srgbClr val="FFFFFF"/>
                </a:solidFill>
                <a:latin typeface="+mj-lt"/>
              </a:rPr>
              <a:t>11–12 июля 2023 г. в Вильнюсе саммита НАТО демонстрируют, что альянс окончательно вернулся </a:t>
            </a:r>
            <a:r>
              <a:rPr lang="ru-RU" b="1" dirty="0" smtClean="0">
                <a:solidFill>
                  <a:srgbClr val="FFFFFF"/>
                </a:solidFill>
                <a:latin typeface="+mj-lt"/>
              </a:rPr>
              <a:t>               к 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схемам «холодной войны». </a:t>
            </a:r>
            <a:endParaRPr lang="ru-RU" b="1" dirty="0" smtClean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ACD701"/>
                </a:solidFill>
                <a:latin typeface="+mj-lt"/>
              </a:rPr>
              <a:t>По </a:t>
            </a:r>
            <a:r>
              <a:rPr lang="ru-RU" b="1" dirty="0">
                <a:solidFill>
                  <a:srgbClr val="ACD701"/>
                </a:solidFill>
                <a:latin typeface="+mj-lt"/>
              </a:rPr>
              <a:t>итогам саммита был принят ряд решений, касающихся дальнейшего наращивания боевого потенциала Объединенных вооруженных сил блока, усиления военного присутствия на т.н. «восточном фланге</a:t>
            </a:r>
            <a:r>
              <a:rPr lang="ru-RU" b="1" dirty="0" smtClean="0">
                <a:solidFill>
                  <a:srgbClr val="ACD701"/>
                </a:solidFill>
                <a:latin typeface="+mj-lt"/>
              </a:rPr>
              <a:t>».</a:t>
            </a:r>
            <a:endParaRPr lang="ru-RU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861237" y="159027"/>
            <a:ext cx="7925413" cy="1426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СУЩЕСТВЕННОЕ ВЛИЯНИЕ НА СОСТОЯНИЕ ВОЕННОЙ БЕЗОПАСНОСТИ РЕСПУБЛИКИ БЕЛАРУСЬ ОКАЗЫВАЕТ СПРОВОЦИРОВАННЫЙ ЗАПАДОМ «УКРАИНСКИЙ КРИЗИС», ОБОСТРИВШИЙ СИТУАЦИЮ НА ЮЖНЫХ РУБЕЖАХ НАШЕЙ СТРАНЫ.</a:t>
            </a: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/>
          </a:p>
        </p:txBody>
      </p:sp>
      <p:sp>
        <p:nvSpPr>
          <p:cNvPr id="9" name="Google Shape;174;p17">
            <a:extLst>
              <a:ext uri="{FF2B5EF4-FFF2-40B4-BE49-F238E27FC236}">
                <a16:creationId xmlns:a16="http://schemas.microsoft.com/office/drawing/2014/main" id="{53249D50-37B8-4043-944F-00CD22FFD920}"/>
              </a:ext>
            </a:extLst>
          </p:cNvPr>
          <p:cNvSpPr txBox="1">
            <a:spLocks/>
          </p:cNvSpPr>
          <p:nvPr/>
        </p:nvSpPr>
        <p:spPr>
          <a:xfrm>
            <a:off x="350697" y="3647693"/>
            <a:ext cx="7925413" cy="1426264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algn="just"/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ФАКТОРОМ, УСИЛИВАЮЩИМ ВНЕШНИЕ ВЫЗОВЫ БЕЗОПАСНОСТИ РЕСПУБЛИКИ БЕЛАРУСЬ, ЯВЛЯЕТСЯ АНТИБЕЛОРУССКАЯ ИНФОРМАЦИОННАЯ КАМПАНИЯ. </a:t>
            </a:r>
          </a:p>
        </p:txBody>
      </p:sp>
      <p:pic>
        <p:nvPicPr>
          <p:cNvPr id="3074" name="Picture 2" descr="https://www.realbrest.by/upload/wysiwyg/46ee775ddfbce39f9bf7c09f8b484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 bwMode="auto">
          <a:xfrm>
            <a:off x="4878730" y="1585291"/>
            <a:ext cx="3665220" cy="2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n11.img.sputnik.by/img/101743/73/1017437335_0:0:3000:1688_2072x0_60_0_0_4aabd789cfd30674f5ff5a8824687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2" y="1582225"/>
            <a:ext cx="4026558" cy="2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176050" y="235242"/>
            <a:ext cx="8610600" cy="28422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r"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ПРОИСХОДЯЩИХ ГЕОПОЛИТИЧЕСКИХ ПРОЦЕССОВ УКАЗЫВАЕТ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6200" lvl="0" indent="0" algn="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ОТСУТСТВИЕ ВОЗМОЖНОСТЕЙ НОРМАЛИЗАЦИИ ВОЕННО-ПОЛИТИЧЕСКОЙ ОБСТАНОВКИ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6200" lvl="0" indent="0" algn="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ВОКРУГ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РЕСПУБЛИКИ БЕЛАРУСЬ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6200" lvl="0" indent="0" algn="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СРЕДНЕСРОЧНОЙ ПЕРСПЕКТИВЕ. </a:t>
            </a:r>
          </a:p>
        </p:txBody>
      </p:sp>
      <p:pic>
        <p:nvPicPr>
          <p:cNvPr id="4100" name="Picture 4" descr="https://ctv.by/sites/default/files/field2/den_pogranichnik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31" y="2916961"/>
            <a:ext cx="3664430" cy="20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ect.ru/country/europe/belorus/maps/political_maps_of_belo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76" y="2916961"/>
            <a:ext cx="2773937" cy="20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967409" y="1567052"/>
            <a:ext cx="7354956" cy="15008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«Я не хочу, чтобы мой народ, особенно при мне, воевал.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видите, что происходит у наших соседей. Близкие нам люди, не чужие. Много родственников там, здесь. Это страшное дело. Делаем выводы, уроки для нас очень серьезные.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хочу, чтобы вы понимали: мы оружием не бряцаем,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готовимся в любой момент защитить свою страну».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432930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Google Shape;161;p15"/>
          <p:cNvSpPr txBox="1">
            <a:spLocks/>
          </p:cNvSpPr>
          <p:nvPr/>
        </p:nvSpPr>
        <p:spPr>
          <a:xfrm>
            <a:off x="967409" y="2876711"/>
            <a:ext cx="7354956" cy="150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⊳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 Light"/>
              <a:buChar char="▸"/>
              <a:defRPr sz="30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latin typeface="+mj-lt"/>
              </a:rPr>
              <a:t>Глава государства А. Г. Лукашенко 1 августа 2023 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>
                <a:latin typeface="+mj-lt"/>
              </a:rPr>
              <a:t>на </a:t>
            </a:r>
            <a:r>
              <a:rPr lang="ru-RU" sz="1800" dirty="0">
                <a:latin typeface="+mj-lt"/>
              </a:rPr>
              <a:t>встрече с жителями агрогородка Беловежский.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05131" y="297529"/>
            <a:ext cx="7417905" cy="8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Принятие Закона Республики Беларусь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народном ополчении»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обусловлено факторами: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320371" y="1393797"/>
            <a:ext cx="8610600" cy="25838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ru-RU" sz="2000" dirty="0">
                <a:latin typeface="+mj-lt"/>
              </a:rPr>
              <a:t>создание дополнительных условий для поддержания правопорядка </a:t>
            </a:r>
            <a:r>
              <a:rPr lang="ru-RU" sz="2000" dirty="0" smtClean="0">
                <a:latin typeface="+mj-lt"/>
              </a:rPr>
              <a:t>в период </a:t>
            </a:r>
            <a:r>
              <a:rPr lang="ru-RU" sz="2000" dirty="0">
                <a:latin typeface="+mj-lt"/>
              </a:rPr>
              <a:t>военного положения на территориях, которые </a:t>
            </a:r>
            <a:r>
              <a:rPr lang="ru-RU" sz="2000" dirty="0" smtClean="0">
                <a:latin typeface="+mj-lt"/>
              </a:rPr>
              <a:t>                                 в </a:t>
            </a:r>
            <a:r>
              <a:rPr lang="ru-RU" sz="2000" dirty="0">
                <a:latin typeface="+mj-lt"/>
              </a:rPr>
              <a:t>наименьшей степени будут охвачены органами внутренних дел </a:t>
            </a:r>
            <a:r>
              <a:rPr lang="ru-RU" sz="2000" dirty="0" smtClean="0">
                <a:latin typeface="+mj-lt"/>
              </a:rPr>
              <a:t>                           и </a:t>
            </a:r>
            <a:r>
              <a:rPr lang="ru-RU" sz="2000" dirty="0">
                <a:latin typeface="+mj-lt"/>
              </a:rPr>
              <a:t>войсками (прежде всего, сельские населенные пункты, отдельные районные города);</a:t>
            </a:r>
          </a:p>
          <a:p>
            <a:pPr lvl="0" algn="just"/>
            <a:r>
              <a:rPr lang="ru-RU" sz="2000" dirty="0">
                <a:latin typeface="+mj-lt"/>
              </a:rPr>
              <a:t>предоставление гражданам Республики Беларусь, которые не будут охвачены мобилизационными мероприятиями по различным причинам (возраст, отсутствие требуемой подготовки, по семейным обстоятельствам и др.), возможности участвовать в обороне страны.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 idx="4294967295"/>
          </p:nvPr>
        </p:nvSpPr>
        <p:spPr>
          <a:xfrm>
            <a:off x="176594" y="947993"/>
            <a:ext cx="8790811" cy="302149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июля 2023 г. 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Президент Республики Беларусь подписал Закон Республики Беларусь 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 287-З «О народном ополчении».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Закона – 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придать обороне белорусского государства всенародный характер.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1" y="4869187"/>
            <a:ext cx="396798" cy="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dinand template">
  <a:themeElements>
    <a:clrScheme name="Custom 347">
      <a:dk1>
        <a:srgbClr val="343A4E"/>
      </a:dk1>
      <a:lt1>
        <a:srgbClr val="FFFFFF"/>
      </a:lt1>
      <a:dk2>
        <a:srgbClr val="707A96"/>
      </a:dk2>
      <a:lt2>
        <a:srgbClr val="EEEFF3"/>
      </a:lt2>
      <a:accent1>
        <a:srgbClr val="ACD701"/>
      </a:accent1>
      <a:accent2>
        <a:srgbClr val="69B636"/>
      </a:accent2>
      <a:accent3>
        <a:srgbClr val="32A318"/>
      </a:accent3>
      <a:accent4>
        <a:srgbClr val="9EACD1"/>
      </a:accent4>
      <a:accent5>
        <a:srgbClr val="707A96"/>
      </a:accent5>
      <a:accent6>
        <a:srgbClr val="394057"/>
      </a:accent6>
      <a:hlink>
        <a:srgbClr val="0E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1765</Words>
  <Application>Microsoft Office PowerPoint</Application>
  <PresentationFormat>Экран (16:9)</PresentationFormat>
  <Paragraphs>141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Encode Sans Semi Condensed Light</vt:lpstr>
      <vt:lpstr>Encode Sans Semi Condensed SemiBold</vt:lpstr>
      <vt:lpstr>Encode Sans Semi Condensed</vt:lpstr>
      <vt:lpstr>Ferdinand template</vt:lpstr>
      <vt:lpstr>РОЛЬ ЗАКОНА РЕСПУБЛИКИ БЕЛАРУСЬ  «О НАРОДНОМ ОПОЛЧЕНИИ»  В ОБЕСПЕЧЕНИИ  НАЦИОНАЛЬНОЙ БЕЗОПАСНОСТИ  РЕСПУБЛИКИ БЕЛАРУСЬ</vt:lpstr>
      <vt:lpstr>Презентация PowerPoint</vt:lpstr>
      <vt:lpstr>В ЕВРОПЕЙСКОЙ ЗОНЕ (В ТОМ ЧИСЛЕ В СОПРЕДЕЛЬНЫХ С НАШЕЙ СТРАНОЙ ГОСУДАРСТВАХ) НАБЛЮДАЕТСЯ БЕСПРЕЦЕДЕНТНОЕ СОСРЕДОТОЧЕНИЕ ЗНАЧИТЕЛЬНЫХ ВООРУЖЕНИЙ ПО БОЕВОМУ             И ЧИСЛЕННОМУ СОСТАВУ.</vt:lpstr>
      <vt:lpstr>Презентация PowerPoint</vt:lpstr>
      <vt:lpstr>СУЩЕСТВЕННОЕ ВЛИЯНИЕ НА СОСТОЯНИЕ ВОЕННОЙ БЕЗОПАСНОСТИ РЕСПУБЛИКИ БЕЛАРУСЬ ОКАЗЫВАЕТ СПРОВОЦИРОВАННЫЙ ЗАПАДОМ «УКРАИНСКИЙ КРИЗИС», ОБОСТРИВШИЙ СИТУАЦИЮ НА ЮЖНЫХ РУБЕЖАХ НАШЕЙ СТРАНЫ.</vt:lpstr>
      <vt:lpstr>Презентация PowerPoint</vt:lpstr>
      <vt:lpstr>Презентация PowerPoint</vt:lpstr>
      <vt:lpstr>Принятие Закона Республики Беларусь  «О народном ополчении» обусловлено факторами:</vt:lpstr>
      <vt:lpstr>17 июля 2023 г.  Президент Республики Беларусь подписал Закон Республики Беларусь  № 287-З «О народном ополчении».  Цель Закона –  придать обороне белорусского государства всенародный характер.</vt:lpstr>
      <vt:lpstr>В Республике Беларусь уже апробировали порядок действий отрядов народного ополчения. </vt:lpstr>
      <vt:lpstr>Основные положения Закона «О народном ополчении»:</vt:lpstr>
      <vt:lpstr>Основные положения Закона «О народном ополчении»:</vt:lpstr>
      <vt:lpstr>В народное ополчение НЕ могут быть зачислены:</vt:lpstr>
      <vt:lpstr>Отказ (решение об отказе) местного исполнительного и распорядительного органа, местного совета обороны                           в зачислении гражданина в народное ополчение обжалованию не подлежит.</vt:lpstr>
      <vt:lpstr>Отряды народного ополчения дислоцируются  и выполняют задачи  в границах административно-территориальной единицы, в которой были сформированы.  Добровольцы размещаются по месту жительства.</vt:lpstr>
      <vt:lpstr>РЕШЕНИЕ  О ФОРМИРОВАНИИ (РАСФОРМИРОВАНИИ)  НАРОДНОГО ОПОЛЧЕНИЯ ПРИНИМАЕТ ПРЕЗИДЕНТ РЕСПУБЛИКИ БЕЛАРУСЬ.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Добровольцу в связи с исполнением им обязанностей  (в том числе при нахождении в плену  (кроме случаев добровольной сдачи в плен),  в положении заложника или интернированного) предоставляются социальные гарантии,  установленные законодательством для военнослужащих, проходящих военную службу по мобилизации.  Финансовое и материальное обеспечение народного ополчения осуществляется за счет средств местных бюджетов, а также добровольных пожертвований юридических и физических лиц и иных источников,  не запрещенных законодательством.</vt:lpstr>
      <vt:lpstr>В Республике Беларусь основной силовой составляющей системы обороны являются Вооруженные Силы, предназначенные для обеспечения военной безопасности                              и вооруженной защиты нашей страны. </vt:lpstr>
      <vt:lpstr>Органы внутренних дел и внутренние войска в военное время осуществляют борьбу                      с преступностью, обеспечивают охрану общественного порядка                                                       и общественную безопасность.</vt:lpstr>
      <vt:lpstr>Для обеспечения устойчивого функционирования государственных органов и организаций, объектов экономики, инфраструктуры Республики Беларусь                            в условиях военного времени формируются территориальные войска.</vt:lpstr>
      <vt:lpstr>Главной отличительной особенностью народного ополчения от территориальных войск является добровольность участия граждан в обеспечении правопорядка на той территории, где они проживают.  Основной задачей, выполняемой народным ополчением, является оказание содействия территориальным органам внутренних дел  в обеспечении военного положения и поддержания правопорядка  в местах, где они были сформированы.</vt:lpstr>
      <vt:lpstr>НАРОДНОЕ ОПОЛЧЕНИЕ БУДЕТ СОСТАВНОЙ ЧАСТЬЮ ТЕРРИТОРИАЛЬНОЙ ОБОРОНЫ.    Задачей территориальной обороны останется защита блокпостов, важных узлов инфраструктуры, а народного ополчения – собственного дома, поселка, деревни и т.д. В целом отряды народного ополчения создаются                        для решения второстепенных задач на местах.</vt:lpstr>
      <vt:lpstr>Презентация PowerPoint</vt:lpstr>
      <vt:lpstr>РОЛЬ ЗАКОНА РЕСПУБЛИКИ БЕЛАРУСЬ  «О НАРОДНОМ ОПОЛЧЕНИИ»  В ОБЕСПЕЧЕНИИ  НАЦИОНАЛЬНОЙ БЕЗОПАСНОСТИ  РЕСПУБЛИКИ БЕЛАРУСЬ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ВОЕННОЙ БЕЗОПАСНОСТИ –  ВАЖНЕЙШИЙ ФАКТОР РАЗВИТИЯ  РЕСПУБЛИКИ БЕЛАРУСЬ  В СОВРЕМЕННЫХ УСЛОВИЯХ (к 105-летию Вооруженных Сил  Республики Беларусь)</dc:title>
  <cp:lastModifiedBy>ideolog-super</cp:lastModifiedBy>
  <cp:revision>83</cp:revision>
  <dcterms:modified xsi:type="dcterms:W3CDTF">2023-08-14T14:21:19Z</dcterms:modified>
</cp:coreProperties>
</file>