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2" r:id="rId7"/>
    <p:sldId id="261" r:id="rId8"/>
    <p:sldId id="264" r:id="rId9"/>
    <p:sldId id="263" r:id="rId10"/>
    <p:sldId id="265" r:id="rId11"/>
    <p:sldId id="260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20720"/>
          <a:stretch/>
        </p:blipFill>
        <p:spPr bwMode="auto">
          <a:xfrm>
            <a:off x="1763688" y="2352359"/>
            <a:ext cx="5352788" cy="385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140" y="6351"/>
            <a:ext cx="9154140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 ОКАЗАНИЯ ПОМОЩИ ГРАЖДАНАМ 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СИТУАЦИИ ДОМАШНЕГО НАСИЛИЯ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140" y="1514456"/>
            <a:ext cx="91541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«Белыничский районный центр 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социального обслуживания 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0212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Закон «Об основах деятельности по профилактике правонарушений» № 122-З </a:t>
            </a:r>
            <a:endParaRPr lang="ru-RU" b="1" dirty="0" smtClean="0"/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в ред. от 06.01.2022 г.). </a:t>
            </a:r>
          </a:p>
        </p:txBody>
      </p:sp>
    </p:spTree>
    <p:extLst>
      <p:ext uri="{BB962C8B-B14F-4D97-AF65-F5344CB8AC3E}">
        <p14:creationId xmlns:p14="http://schemas.microsoft.com/office/powerpoint/2010/main" val="344499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3386"/>
              </p:ext>
            </p:extLst>
          </p:nvPr>
        </p:nvGraphicFramePr>
        <p:xfrm>
          <a:off x="354462" y="1628800"/>
          <a:ext cx="8424936" cy="4661561"/>
        </p:xfrm>
        <a:graphic>
          <a:graphicData uri="http://schemas.openxmlformats.org/drawingml/2006/table">
            <a:tbl>
              <a:tblPr firstRow="1" bandRow="1"/>
              <a:tblGrid>
                <a:gridCol w="4212468"/>
                <a:gridCol w="4212468"/>
              </a:tblGrid>
              <a:tr h="1094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КОНФЛИКТ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ДОМАШНЕЕ НАСИЛИЕ</a:t>
                      </a:r>
                      <a:endParaRPr lang="ru-RU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77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основе – </a:t>
                      </a:r>
                      <a:r>
                        <a:rPr lang="ru-RU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проблема</a:t>
                      </a:r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которая требует решения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проблемы как таковой не существует, есть – </a:t>
                      </a:r>
                      <a:r>
                        <a:rPr lang="ru-RU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«поводы»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77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цель – разрешение проблемы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• цель – установить власть и контроль одного члена семьи над другим/ими членом/ими семьи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23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стороны выступают на равных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один человек доминирует над другим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0140" y="6351"/>
            <a:ext cx="9154140" cy="12311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КОНФЛИКТ             ДОМАШНЕЕ НАСИЛИЕ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Не равно 4"/>
          <p:cNvSpPr/>
          <p:nvPr/>
        </p:nvSpPr>
        <p:spPr>
          <a:xfrm>
            <a:off x="3306567" y="464615"/>
            <a:ext cx="769493" cy="383535"/>
          </a:xfrm>
          <a:prstGeom prst="mathNotEqual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6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2311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КОНФЛИКТ             ДОМАШНЕЕ НАСИЛИЕ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Не равно 6"/>
          <p:cNvSpPr/>
          <p:nvPr/>
        </p:nvSpPr>
        <p:spPr>
          <a:xfrm>
            <a:off x="3306567" y="464615"/>
            <a:ext cx="769493" cy="383535"/>
          </a:xfrm>
          <a:prstGeom prst="mathNotEqual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1003" b="9224"/>
          <a:stretch/>
        </p:blipFill>
        <p:spPr bwMode="auto">
          <a:xfrm>
            <a:off x="340359" y="1772816"/>
            <a:ext cx="8437442" cy="484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63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ЦИКЛ ДОМАШНЕГО НАСИЛИЯ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03839" y="1199920"/>
            <a:ext cx="5726181" cy="547430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2492"/>
              </p:ext>
            </p:extLst>
          </p:nvPr>
        </p:nvGraphicFramePr>
        <p:xfrm>
          <a:off x="2231739" y="1664804"/>
          <a:ext cx="4665420" cy="4536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710"/>
                <a:gridCol w="2332710"/>
              </a:tblGrid>
              <a:tr h="2268252"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            </a:t>
                      </a:r>
                    </a:p>
                    <a:p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1</a:t>
                      </a:r>
                    </a:p>
                    <a:p>
                      <a:pPr algn="ctr"/>
                      <a:r>
                        <a:rPr lang="ru-RU" sz="1800" b="1" dirty="0" smtClean="0"/>
                        <a:t>Нарастания </a:t>
                      </a:r>
                    </a:p>
                    <a:p>
                      <a:pPr algn="ctr"/>
                      <a:r>
                        <a:rPr lang="ru-RU" sz="1800" b="1" dirty="0" smtClean="0"/>
                        <a:t>напряжения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2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Серьезный 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Инцидент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 насилия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22682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4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Фаза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 примирения 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и «любви»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endParaRPr lang="ru-RU" sz="1800" b="1" i="0" u="none" strike="noStrike" baseline="0" dirty="0" smtClean="0">
                        <a:solidFill>
                          <a:srgbClr val="FFFFFF"/>
                        </a:solidFill>
                        <a:latin typeface="Montserrat-ExtraBold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rgbClr val="FFFFFF"/>
                          </a:solidFill>
                          <a:latin typeface="Montserrat-ExtraBold"/>
                        </a:rPr>
                        <a:t>ФАЗА 3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Фаза </a:t>
                      </a: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Montserrat-SemiBold"/>
                        </a:rPr>
                        <a:t>последствий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>
            <a:off x="3516765" y="1340768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5400000">
            <a:off x="5853042" y="3616514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0800000">
            <a:off x="3448471" y="5877272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6200000">
            <a:off x="1187624" y="3616514"/>
            <a:ext cx="2088232" cy="64807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3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ОТЕТСТВЕННОСТЬ за  ДОМАШНЕЕ НАСИЛИЕ в РБ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23957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ЗАЩИТНОЕ ПРЕДПИСАНИЕ </a:t>
            </a:r>
            <a:r>
              <a:rPr lang="ru-RU" sz="2400" dirty="0" smtClean="0"/>
              <a:t>– это установление </a:t>
            </a:r>
            <a:r>
              <a:rPr lang="ru-RU" sz="2400" dirty="0"/>
              <a:t>гражданину</a:t>
            </a:r>
            <a:r>
              <a:rPr lang="ru-RU" sz="2400" dirty="0" smtClean="0"/>
              <a:t>, совершившему </a:t>
            </a:r>
            <a:r>
              <a:rPr lang="ru-RU" sz="2400" dirty="0"/>
              <a:t>домашнее насилие, временных запретов на совершение </a:t>
            </a:r>
            <a:r>
              <a:rPr lang="ru-RU" sz="2400" dirty="0" smtClean="0"/>
              <a:t>определенных действий </a:t>
            </a:r>
            <a:r>
              <a:rPr lang="ru-RU" sz="2400" dirty="0"/>
              <a:t>и обязанности для защиты жизни и здоровья пострадавшего от </a:t>
            </a:r>
            <a:r>
              <a:rPr lang="ru-RU" sz="2400" dirty="0" smtClean="0"/>
              <a:t>домашнего насилия </a:t>
            </a:r>
            <a:r>
              <a:rPr lang="ru-RU" sz="2400" i="1" dirty="0" smtClean="0"/>
              <a:t>(сроком </a:t>
            </a:r>
            <a:r>
              <a:rPr lang="ru-RU" sz="2400" i="1" dirty="0"/>
              <a:t>до 15 </a:t>
            </a:r>
            <a:r>
              <a:rPr lang="ru-RU" sz="2400" i="1" dirty="0" smtClean="0"/>
              <a:t>суток, с </a:t>
            </a:r>
            <a:r>
              <a:rPr lang="ru-RU" sz="2400" i="1" dirty="0"/>
              <a:t>дальнейшей возможностью продления меры сроком до 30 суток</a:t>
            </a:r>
            <a:r>
              <a:rPr lang="ru-RU" sz="2400" i="1" dirty="0" smtClean="0"/>
              <a:t>).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676235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СОГЛАСИЕ О ПЕРЕДАЧЕ ИНФОРМАЦИИ О ДОМАШНЕМ НАСИЛИИ </a:t>
            </a:r>
            <a:r>
              <a:rPr lang="ru-RU" sz="2400" dirty="0" smtClean="0"/>
              <a:t>– это документ, подписывая который </a:t>
            </a:r>
            <a:r>
              <a:rPr lang="ru-RU" sz="2400" dirty="0"/>
              <a:t>жертва насилия даёт разрешение на передачу информации о себе. </a:t>
            </a:r>
          </a:p>
          <a:p>
            <a:pPr algn="just"/>
            <a:r>
              <a:rPr lang="ru-RU" sz="2400" b="1" i="1" dirty="0" smtClean="0"/>
              <a:t>На </a:t>
            </a:r>
            <a:r>
              <a:rPr lang="ru-RU" sz="2400" b="1" i="1" dirty="0"/>
              <a:t>основании этой информации специалист ТЦСОН предлагает жертве </a:t>
            </a:r>
            <a:r>
              <a:rPr lang="ru-RU" sz="2400" b="1" i="1" dirty="0" smtClean="0"/>
              <a:t>получить </a:t>
            </a:r>
            <a:r>
              <a:rPr lang="ru-RU" sz="2400" b="1" i="1" dirty="0"/>
              <a:t>помощь в соответствии  </a:t>
            </a:r>
            <a:r>
              <a:rPr lang="ru-RU" sz="2400" b="1" i="1" dirty="0" smtClean="0"/>
              <a:t>с </a:t>
            </a:r>
            <a:r>
              <a:rPr lang="ru-RU" sz="2400" b="1" i="1" dirty="0"/>
              <a:t>компетенцией центра. </a:t>
            </a:r>
            <a:endParaRPr lang="ru-RU" sz="2400" b="1" i="1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7418" y="58772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услуги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предоставляются БЕСПЛАТНО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ДОБРОВОЛЬНО!!!</a:t>
            </a:r>
            <a:endParaRPr lang="ru-RU" sz="2400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6699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1"/>
            <a:ext cx="9144000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 ЖЕРТВАМ ДОМАШНЕГО НАСИЛИЯ, 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оказываемая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учреждением «Белыничский районный центр социального обслуживания населения»</a:t>
            </a: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79922"/>
            <a:ext cx="8712968" cy="498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социально-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психологическая помощь пострадавшим от домашнего насилия;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консультационно-информационные услуги;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юридическая помощь;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 УСЛУГИ ВРЕМЕННОГО ПРИЮТА.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Информация по проблеме домашнего насилия размещена на сайте                                            Белыничского районного исполнительного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комитета и на 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странице 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учреждения «Белыничский РЦСОН»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27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УСЛУГА ВРЕМЕННОГО ПРИЮТА – «КРИЗИСНАЯ» КОМНАТА</a:t>
            </a:r>
          </a:p>
          <a:p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9887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«КРИЗИСНАЯ»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комната </a:t>
            </a:r>
            <a:r>
              <a:rPr lang="ru-RU" sz="2400" b="1" dirty="0"/>
              <a:t>- специально оборудованное отдельное помещение, </a:t>
            </a:r>
            <a:r>
              <a:rPr lang="ru-RU" sz="2400" b="1" dirty="0" smtClean="0"/>
              <a:t>в котором </a:t>
            </a:r>
            <a:r>
              <a:rPr lang="ru-RU" sz="2400" b="1" dirty="0"/>
              <a:t>созданы необходимые условия для безопасного проживания.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612" y="278092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Местонахождение «кризисной» комнаты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РАЗГЛАШАЕТСЯ!!!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919" y="386104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 </a:t>
            </a:r>
            <a:r>
              <a:rPr lang="ru-RU" sz="2400" dirty="0"/>
              <a:t>проживающими заключается договор, </a:t>
            </a:r>
            <a:r>
              <a:rPr lang="ru-RU" sz="2400" dirty="0" smtClean="0"/>
              <a:t>в рамках которого коммунальные </a:t>
            </a:r>
            <a:r>
              <a:rPr lang="ru-RU" sz="2400" dirty="0"/>
              <a:t>услуги предоставляются </a:t>
            </a:r>
            <a:r>
              <a:rPr lang="ru-RU" sz="2400" dirty="0" smtClean="0"/>
              <a:t>бесплатно;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Во время пребывания граждан в «кризисной» комнате  бытовые условия жизнедеятельности определяются на принципах </a:t>
            </a:r>
            <a:r>
              <a:rPr lang="ru-RU" sz="2400" dirty="0" smtClean="0"/>
              <a:t>самообслуживания;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При заселении семьи с детьми родитель несет за них ответственность и осуществляет уход.</a:t>
            </a:r>
          </a:p>
        </p:txBody>
      </p:sp>
    </p:spTree>
    <p:extLst>
      <p:ext uri="{BB962C8B-B14F-4D97-AF65-F5344CB8AC3E}">
        <p14:creationId xmlns:p14="http://schemas.microsoft.com/office/powerpoint/2010/main" val="3890596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8331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ПСИХОЛОГИЧЕСКАЯ ПОМОЩЬ  </a:t>
            </a:r>
          </a:p>
          <a:p>
            <a:pPr algn="ctr">
              <a:lnSpc>
                <a:spcPct val="150000"/>
              </a:lnSpc>
            </a:pPr>
            <a:r>
              <a:rPr lang="ru-RU" sz="2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«БЕЛЫНИЧСКИЙ РАЙОННЫЙ ЦЕНТР СОЦИАЛЬНОГО ОБСЛУЖИВАНИЯ НАСЕЛЕНИЯ»</a:t>
            </a:r>
            <a:endParaRPr lang="ru-RU" sz="25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34" y="1830484"/>
            <a:ext cx="8928992" cy="492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Белыничи,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Советская, 37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1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психолога: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78 917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заведующего: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917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800" u="sng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График работы: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8.00 – 17.00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Обед: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13.00 – 14.00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Выходные: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суббота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воскресенье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Телефоны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экстренной психологической помощи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8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917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будние дни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8.00-13.00,14.00-17.00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психолога анонимная и бесплатная</a:t>
            </a:r>
          </a:p>
        </p:txBody>
      </p:sp>
    </p:spTree>
    <p:extLst>
      <p:ext uri="{BB962C8B-B14F-4D97-AF65-F5344CB8AC3E}">
        <p14:creationId xmlns:p14="http://schemas.microsoft.com/office/powerpoint/2010/main" val="2840134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41" y="1412776"/>
            <a:ext cx="5024159" cy="52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ДОМАШНЕГО НАСИЛИЯ в МИРЕ и в БЕЛАРУСИ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58691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данным структуры «ООН-женщины», в 2021 году </a:t>
            </a:r>
            <a:r>
              <a:rPr lang="ru-RU" b="1" dirty="0"/>
              <a:t>во всем мире около 736 </a:t>
            </a:r>
            <a:r>
              <a:rPr lang="ru-RU" b="1" dirty="0" smtClean="0"/>
              <a:t>миллионов женщин</a:t>
            </a:r>
            <a:r>
              <a:rPr lang="ru-RU" dirty="0" smtClean="0"/>
              <a:t> когда-либо </a:t>
            </a:r>
            <a:r>
              <a:rPr lang="ru-RU" dirty="0"/>
              <a:t>подвергались </a:t>
            </a:r>
            <a:r>
              <a:rPr lang="ru-RU" dirty="0" smtClean="0"/>
              <a:t>насилию.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04864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Каждый день в мире 137 женщин гибнет от рук членов своей семьи.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10793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Согласно исследованию по распространенности насилия в отношении женщин,</a:t>
            </a:r>
          </a:p>
          <a:p>
            <a:r>
              <a:rPr lang="ru-RU" b="1" dirty="0"/>
              <a:t>проведенного Институтом социологии НАН </a:t>
            </a:r>
            <a:r>
              <a:rPr lang="ru-RU" b="1" dirty="0" smtClean="0"/>
              <a:t>РЕСПУБЛИКИ БЕЛАРУСЬ в </a:t>
            </a:r>
            <a:r>
              <a:rPr lang="ru-RU" b="1" dirty="0"/>
              <a:t>2018 г</a:t>
            </a:r>
            <a:r>
              <a:rPr lang="ru-RU" b="1" dirty="0" smtClean="0"/>
              <a:t>.:</a:t>
            </a:r>
            <a:endParaRPr lang="ru-RU" b="1" dirty="0"/>
          </a:p>
          <a:p>
            <a:r>
              <a:rPr lang="ru-RU" dirty="0"/>
              <a:t>• каждая 2-я женщина хотя бы раз в своей жизни сталкивается с эпизодом насилия;</a:t>
            </a:r>
          </a:p>
          <a:p>
            <a:r>
              <a:rPr lang="ru-RU" dirty="0"/>
              <a:t>• каждая третья белоруска на протяжении своей жизни </a:t>
            </a:r>
            <a:r>
              <a:rPr lang="ru-RU" dirty="0" smtClean="0"/>
              <a:t>испытывает физическое </a:t>
            </a:r>
            <a:r>
              <a:rPr lang="ru-RU" dirty="0"/>
              <a:t>насилие (28,4% женщин);</a:t>
            </a:r>
          </a:p>
          <a:p>
            <a:r>
              <a:rPr lang="ru-RU" dirty="0"/>
              <a:t>• все виды домашнего насилия (психологическое, физическое, </a:t>
            </a:r>
            <a:r>
              <a:rPr lang="ru-RU" dirty="0" smtClean="0"/>
              <a:t>экономическое и </a:t>
            </a:r>
            <a:r>
              <a:rPr lang="ru-RU" dirty="0"/>
              <a:t>сексуальное насилие) присутствуют в жизни каждой 8-й женщины в </a:t>
            </a:r>
            <a:r>
              <a:rPr lang="ru-RU" dirty="0" smtClean="0"/>
              <a:t>Беларуси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13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-Medium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        ДОМАШНЕЕ НАСИЛИЕ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– это умышленные    противоправные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либо аморальные действия физического,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психологического или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сексуального характера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близких родственников, бывших супругов, граждан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, имеющих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общего ребенка (детей), либо иных граждан, которые проживают (проживали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) совместно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Medium"/>
              </a:rPr>
              <a:t>и ведут (вели) общее хозяйство,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по отношению друг к другу,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причиняющие физические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и (или) психические страдания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Light"/>
              </a:rPr>
              <a:t>».</a:t>
            </a:r>
          </a:p>
          <a:p>
            <a:pPr algn="just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" y="399821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Закон Республики Беларусь «Об основах деятельности по</a:t>
            </a:r>
          </a:p>
          <a:p>
            <a:pPr algn="r"/>
            <a:r>
              <a:rPr lang="ru-RU" dirty="0"/>
              <a:t>профилактике правонарушений» от 4 января 2014 года № 122-З (в ред. от 06.01.2022 г.).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69160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домашнего насилия – запугать, доминировать, преследовать и властвовать над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жизнью другого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члена (членов) семьи. Это широкий термин, который включает в себя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действия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лиц, применяющих насилие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000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5" y="1484784"/>
            <a:ext cx="4375719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ФИЗИЧЕСКОЕ  НАСИЛИЕ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6930" y="151540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Включает в себя: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толкание, хватание, щипки, удары, шлепки, таскание за волосы, удары и другие действия, которые могут привести к физическим травмам;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отказ в медицинской помощи, принуждение к </a:t>
            </a:r>
            <a:r>
              <a:rPr lang="ru-RU" sz="2400" dirty="0"/>
              <a:t>употреблению алкоголя или </a:t>
            </a:r>
            <a:r>
              <a:rPr lang="ru-RU" sz="2400" dirty="0" smtClean="0"/>
              <a:t>наркотиков</a:t>
            </a:r>
            <a:r>
              <a:rPr lang="ru-RU" sz="2400" dirty="0"/>
              <a:t>;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препятствие </a:t>
            </a:r>
            <a:r>
              <a:rPr lang="ru-RU" sz="2400" dirty="0"/>
              <a:t>в обращении за </a:t>
            </a:r>
            <a:r>
              <a:rPr lang="ru-RU" sz="2400" dirty="0" smtClean="0"/>
              <a:t>необходимой медицинской </a:t>
            </a:r>
            <a:r>
              <a:rPr lang="ru-RU" sz="2400" dirty="0"/>
              <a:t>помощью.</a:t>
            </a:r>
          </a:p>
        </p:txBody>
      </p:sp>
    </p:spTree>
    <p:extLst>
      <p:ext uri="{BB962C8B-B14F-4D97-AF65-F5344CB8AC3E}">
        <p14:creationId xmlns:p14="http://schemas.microsoft.com/office/powerpoint/2010/main" val="4252474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ПСИХОЛОГИЧЕСКОЕ  НАСИЛИЕ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2" y="1750523"/>
            <a:ext cx="3625897" cy="319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5409" y="1268760"/>
            <a:ext cx="53178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Включает в себя </a:t>
            </a:r>
            <a:r>
              <a:rPr lang="ru-RU" sz="2400" b="1" dirty="0" smtClean="0">
                <a:latin typeface="+mj-lt"/>
              </a:rPr>
              <a:t>разрушение самооценки или самоуважения человека </a:t>
            </a:r>
            <a:r>
              <a:rPr lang="ru-RU" sz="2400" dirty="0" smtClean="0">
                <a:latin typeface="+mj-lt"/>
              </a:rPr>
              <a:t>через: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оскорбления, постоянную критику;</a:t>
            </a:r>
            <a:endParaRPr lang="ru-RU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угрозы причинить вред супруге (супругу), партнеру, детям, друзьям, домашним </a:t>
            </a:r>
            <a:r>
              <a:rPr lang="ru-RU" sz="2400" dirty="0" smtClean="0">
                <a:latin typeface="+mj-lt"/>
              </a:rPr>
              <a:t>животным или </a:t>
            </a:r>
            <a:r>
              <a:rPr lang="ru-RU" sz="2400" dirty="0">
                <a:latin typeface="+mj-lt"/>
              </a:rPr>
              <a:t>самому себе; </a:t>
            </a:r>
            <a:endParaRPr lang="ru-RU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преднамеренная </a:t>
            </a:r>
            <a:r>
              <a:rPr lang="ru-RU" sz="2400" dirty="0">
                <a:latin typeface="+mj-lt"/>
              </a:rPr>
              <a:t>изоляция человека от других членов семьи, друзей</a:t>
            </a:r>
            <a:r>
              <a:rPr lang="ru-RU" sz="2400" dirty="0" smtClean="0">
                <a:latin typeface="+mj-lt"/>
              </a:rPr>
              <a:t>, учёбы, </a:t>
            </a:r>
            <a:r>
              <a:rPr lang="ru-RU" sz="2400" dirty="0">
                <a:latin typeface="+mj-lt"/>
              </a:rPr>
              <a:t>работы, былых увлечений. </a:t>
            </a:r>
            <a:endParaRPr lang="ru-RU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838" y="542374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Шрамы ПСИХОЛОГИЧЕСКОГО НАСИЛИЯ очень реальны и глубоки, этот вид насилия может быть не менее, а иногда даже более разрушительным, чем физическое насилие.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38464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ЭКОНОМИЧЕСКОЕ  НАСИЛИЕ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r="6605"/>
          <a:stretch/>
        </p:blipFill>
        <p:spPr bwMode="auto">
          <a:xfrm>
            <a:off x="327193" y="2204863"/>
            <a:ext cx="4562297" cy="39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3" y="1268760"/>
            <a:ext cx="41777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Подразумевает: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осуществление </a:t>
            </a:r>
            <a:r>
              <a:rPr lang="ru-RU" sz="2400" dirty="0"/>
              <a:t>тотального контроля над финансовыми ресурсами </a:t>
            </a:r>
            <a:r>
              <a:rPr lang="ru-RU" sz="2400" dirty="0" smtClean="0"/>
              <a:t>члена (членов</a:t>
            </a:r>
            <a:r>
              <a:rPr lang="ru-RU" sz="2400" dirty="0"/>
              <a:t>) </a:t>
            </a:r>
            <a:r>
              <a:rPr lang="ru-RU" sz="2400" dirty="0" smtClean="0"/>
              <a:t>семьи;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ограничения </a:t>
            </a:r>
            <a:r>
              <a:rPr lang="ru-RU" sz="2400" dirty="0"/>
              <a:t>его (их) доступа к деньгам или финансовым активам </a:t>
            </a:r>
            <a:r>
              <a:rPr lang="ru-RU" sz="2400" dirty="0" smtClean="0"/>
              <a:t>семьи;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создание препятствий или запрет на трудоустройство или получение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81524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СЕКСУАЛЬНОЕ  НАСИЛИЕ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8"/>
          <a:stretch/>
        </p:blipFill>
        <p:spPr bwMode="auto">
          <a:xfrm>
            <a:off x="634729" y="3140968"/>
            <a:ext cx="7864401" cy="355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627" y="1105420"/>
            <a:ext cx="87586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Включает:</a:t>
            </a:r>
          </a:p>
          <a:p>
            <a:r>
              <a:rPr lang="ru-RU" sz="2400" dirty="0" smtClean="0"/>
              <a:t>• нежелательные </a:t>
            </a:r>
            <a:r>
              <a:rPr lang="ru-RU" sz="2400" dirty="0"/>
              <a:t>прикосновения, принуждение к половому контакту, изнасилование, сексуальное унижение человека; </a:t>
            </a:r>
          </a:p>
          <a:p>
            <a:r>
              <a:rPr lang="ru-RU" sz="2400" dirty="0" smtClean="0"/>
              <a:t>• принуждение </a:t>
            </a:r>
            <a:r>
              <a:rPr lang="ru-RU" sz="2400" dirty="0"/>
              <a:t>к просмотру видео порнографического характера, шантаж с использованием фото и видеосъемки интимного характера.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056024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2311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Преследование </a:t>
            </a:r>
            <a:r>
              <a:rPr lang="ru-RU" sz="2800" b="1" dirty="0" smtClean="0">
                <a:solidFill>
                  <a:schemeClr val="bg1"/>
                </a:solidFill>
              </a:rPr>
              <a:t>бывших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интимных партнеров (супругов), или </a:t>
            </a:r>
            <a:r>
              <a:rPr lang="ru-RU" sz="2800" b="1" dirty="0" smtClean="0">
                <a:solidFill>
                  <a:schemeClr val="bg1"/>
                </a:solidFill>
              </a:rPr>
              <a:t>СТАЛКИНГ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16675"/>
            <a:ext cx="5611144" cy="552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96" y="1254373"/>
            <a:ext cx="49927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Включает в себя</a:t>
            </a:r>
            <a:r>
              <a:rPr lang="ru-RU" sz="2400" b="1" dirty="0" smtClean="0"/>
              <a:t>:</a:t>
            </a:r>
            <a:endParaRPr lang="en-US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появление </a:t>
            </a:r>
            <a:r>
              <a:rPr lang="ru-RU" sz="2400" dirty="0"/>
              <a:t>преследователей без </a:t>
            </a:r>
            <a:r>
              <a:rPr lang="ru-RU" sz="2400" dirty="0" smtClean="0"/>
              <a:t>предупреждения </a:t>
            </a:r>
            <a:r>
              <a:rPr lang="ru-RU" sz="2400" dirty="0"/>
              <a:t>в доме, по </a:t>
            </a:r>
            <a:r>
              <a:rPr lang="ru-RU" sz="2400" dirty="0" smtClean="0"/>
              <a:t>месту учебы </a:t>
            </a:r>
            <a:r>
              <a:rPr lang="ru-RU" sz="2400" dirty="0"/>
              <a:t>(работы) пострадавших; </a:t>
            </a: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отправка угрожающих </a:t>
            </a:r>
            <a:r>
              <a:rPr lang="ru-RU" sz="2400" dirty="0"/>
              <a:t>или </a:t>
            </a:r>
            <a:r>
              <a:rPr lang="ru-RU" sz="2400" dirty="0" smtClean="0"/>
              <a:t>навязчивых</a:t>
            </a:r>
            <a:r>
              <a:rPr lang="en-US" sz="2400" dirty="0" smtClean="0"/>
              <a:t> </a:t>
            </a:r>
            <a:r>
              <a:rPr lang="ru-RU" sz="2400" dirty="0" smtClean="0"/>
              <a:t>сообщений </a:t>
            </a:r>
            <a:r>
              <a:rPr lang="ru-RU" sz="2400" dirty="0"/>
              <a:t>и </a:t>
            </a:r>
            <a:r>
              <a:rPr lang="ru-RU" sz="2400" dirty="0" smtClean="0"/>
              <a:t>писем; </a:t>
            </a: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навязчивые способы </a:t>
            </a:r>
            <a:r>
              <a:rPr lang="ru-RU" sz="2400" dirty="0"/>
              <a:t>наладить контакт </a:t>
            </a:r>
            <a:r>
              <a:rPr lang="ru-RU" sz="2400" dirty="0" smtClean="0"/>
              <a:t>посредством </a:t>
            </a:r>
            <a:r>
              <a:rPr lang="ru-RU" sz="2400" dirty="0"/>
              <a:t>телефонных звонков, </a:t>
            </a:r>
            <a:r>
              <a:rPr lang="ru-RU" sz="2400" dirty="0" smtClean="0"/>
              <a:t>встреч в </a:t>
            </a:r>
            <a:r>
              <a:rPr lang="ru-RU" sz="2400" dirty="0"/>
              <a:t>общественных местах или у дома; </a:t>
            </a: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причинение преднамеренного</a:t>
            </a:r>
            <a:r>
              <a:rPr lang="en-US" sz="2400" dirty="0" smtClean="0"/>
              <a:t> </a:t>
            </a:r>
            <a:r>
              <a:rPr lang="ru-RU" sz="2400" dirty="0" smtClean="0"/>
              <a:t>ущерба </a:t>
            </a:r>
            <a:r>
              <a:rPr lang="ru-RU" sz="2400" dirty="0"/>
              <a:t>имуществу пострадавших (дому, машине, мобильному телефону и др</a:t>
            </a:r>
            <a:r>
              <a:rPr lang="ru-RU" sz="2400" dirty="0" smtClean="0"/>
              <a:t>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8612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40" y="6351"/>
            <a:ext cx="915414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ГАЗЛАЙТИНГ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6930" y="1100254"/>
            <a:ext cx="43255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/>
              <a:t>Главная задача – </a:t>
            </a:r>
            <a:r>
              <a:rPr lang="ru-RU" sz="2000" b="1" dirty="0"/>
              <a:t>вызвать сомнение у пострадавших в </a:t>
            </a:r>
            <a:r>
              <a:rPr lang="ru-RU" sz="2000" b="1" dirty="0" smtClean="0"/>
              <a:t>адекватности восприятия </a:t>
            </a:r>
            <a:r>
              <a:rPr lang="ru-RU" sz="2000" b="1" dirty="0"/>
              <a:t>ситуаций, себя и других людей, в целом всего мира. </a:t>
            </a:r>
            <a:endParaRPr lang="ru-RU" sz="2000" b="1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Став </a:t>
            </a:r>
            <a:r>
              <a:rPr lang="ru-RU" sz="2000" dirty="0"/>
              <a:t>жертвой </a:t>
            </a:r>
            <a:r>
              <a:rPr lang="ru-RU" sz="2000" dirty="0" smtClean="0"/>
              <a:t>ГАЗЛАЙТИНГА,</a:t>
            </a:r>
            <a:endParaRPr lang="ru-RU" sz="2000" dirty="0"/>
          </a:p>
          <a:p>
            <a:pPr algn="just"/>
            <a:r>
              <a:rPr lang="ru-RU" sz="2000" dirty="0"/>
              <a:t>когда человеку постоянно твердят: </a:t>
            </a:r>
            <a:r>
              <a:rPr lang="ru-RU" sz="2000" dirty="0" smtClean="0"/>
              <a:t>«</a:t>
            </a:r>
            <a:r>
              <a:rPr lang="ru-RU" sz="2000" i="1" dirty="0" smtClean="0"/>
              <a:t>ТАКОГО НЕ БЫЛО, ТЫ НЕ ТАК ПОНЯЛ/А</a:t>
            </a:r>
            <a:r>
              <a:rPr lang="ru-RU" sz="2000" dirty="0" smtClean="0"/>
              <a:t>», </a:t>
            </a:r>
            <a:r>
              <a:rPr lang="ru-RU" sz="2000" dirty="0"/>
              <a:t>– человеку </a:t>
            </a:r>
            <a:r>
              <a:rPr lang="ru-RU" sz="2000" dirty="0" smtClean="0"/>
              <a:t>начинается казаться</a:t>
            </a:r>
            <a:r>
              <a:rPr lang="ru-RU" sz="2000" dirty="0"/>
              <a:t>, что он (она) действительно неадекватно воспринимает </a:t>
            </a:r>
            <a:r>
              <a:rPr lang="ru-RU" sz="2000" dirty="0" smtClean="0"/>
              <a:t>реальность.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/>
              <a:t>Он (она) начинает верить в то, что сошёл сума. </a:t>
            </a:r>
            <a:endParaRPr lang="ru-RU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5120"/>
            <a:ext cx="4099386" cy="45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132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8357</TotalTime>
  <Words>998</Words>
  <Application>Microsoft Office PowerPoint</Application>
  <PresentationFormat>Экран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Montserrat-ExtraBold</vt:lpstr>
      <vt:lpstr>Montserrat-Light</vt:lpstr>
      <vt:lpstr>Montserrat-Medium</vt:lpstr>
      <vt:lpstr>Montserrat-SemiBold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Беляева</dc:creator>
  <cp:lastModifiedBy>User</cp:lastModifiedBy>
  <cp:revision>52</cp:revision>
  <dcterms:created xsi:type="dcterms:W3CDTF">2023-05-05T11:10:06Z</dcterms:created>
  <dcterms:modified xsi:type="dcterms:W3CDTF">2024-03-18T12:09:06Z</dcterms:modified>
</cp:coreProperties>
</file>