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322" r:id="rId3"/>
    <p:sldId id="341" r:id="rId4"/>
    <p:sldId id="325" r:id="rId5"/>
    <p:sldId id="342" r:id="rId6"/>
    <p:sldId id="351" r:id="rId7"/>
    <p:sldId id="355" r:id="rId8"/>
    <p:sldId id="356" r:id="rId9"/>
    <p:sldId id="357" r:id="rId10"/>
    <p:sldId id="344" r:id="rId11"/>
    <p:sldId id="358" r:id="rId12"/>
    <p:sldId id="359" r:id="rId13"/>
    <p:sldId id="360" r:id="rId14"/>
    <p:sldId id="354" r:id="rId15"/>
    <p:sldId id="366" r:id="rId16"/>
    <p:sldId id="367" r:id="rId17"/>
    <p:sldId id="361" r:id="rId18"/>
    <p:sldId id="362" r:id="rId19"/>
    <p:sldId id="363" r:id="rId20"/>
    <p:sldId id="364" r:id="rId21"/>
    <p:sldId id="365" r:id="rId22"/>
    <p:sldId id="345" r:id="rId23"/>
    <p:sldId id="329" r:id="rId24"/>
    <p:sldId id="368" r:id="rId25"/>
    <p:sldId id="369" r:id="rId26"/>
    <p:sldId id="370" r:id="rId27"/>
    <p:sldId id="371" r:id="rId28"/>
    <p:sldId id="373" r:id="rId29"/>
    <p:sldId id="372" r:id="rId30"/>
    <p:sldId id="346" r:id="rId31"/>
    <p:sldId id="374" r:id="rId32"/>
    <p:sldId id="375" r:id="rId33"/>
    <p:sldId id="376" r:id="rId34"/>
    <p:sldId id="377" r:id="rId35"/>
    <p:sldId id="378" r:id="rId36"/>
    <p:sldId id="379" r:id="rId37"/>
    <p:sldId id="347" r:id="rId38"/>
    <p:sldId id="380" r:id="rId39"/>
    <p:sldId id="381" r:id="rId40"/>
    <p:sldId id="382" r:id="rId41"/>
    <p:sldId id="383" r:id="rId42"/>
    <p:sldId id="348" r:id="rId43"/>
    <p:sldId id="349" r:id="rId44"/>
    <p:sldId id="352" r:id="rId45"/>
    <p:sldId id="384" r:id="rId46"/>
    <p:sldId id="385" r:id="rId47"/>
    <p:sldId id="386" r:id="rId48"/>
    <p:sldId id="353" r:id="rId4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142" d="100"/>
          <a:sy n="142" d="100"/>
        </p:scale>
        <p:origin x="-660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pPr/>
              <a:t>13.03.2026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21F46-3881-452A-B034-1B56D75D75A5}" type="slidenum">
              <a:rPr lang="be-BY" smtClean="0"/>
              <a:pPr/>
              <a:t>24</a:t>
            </a:fld>
            <a:endParaRPr lang="be-BY"/>
          </a:p>
        </p:txBody>
      </p:sp>
    </p:spTree>
    <p:extLst>
      <p:ext uri="{BB962C8B-B14F-4D97-AF65-F5344CB8AC3E}">
        <p14:creationId xmlns="" xmlns:p14="http://schemas.microsoft.com/office/powerpoint/2010/main" val="2324643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21F46-3881-452A-B034-1B56D75D75A5}" type="slidenum">
              <a:rPr lang="be-BY" smtClean="0"/>
              <a:pPr/>
              <a:t>45</a:t>
            </a:fld>
            <a:endParaRPr lang="be-BY"/>
          </a:p>
        </p:txBody>
      </p:sp>
    </p:spTree>
    <p:extLst>
      <p:ext uri="{BB962C8B-B14F-4D97-AF65-F5344CB8AC3E}">
        <p14:creationId xmlns="" xmlns:p14="http://schemas.microsoft.com/office/powerpoint/2010/main" val="4199115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13.03.2026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13.03.2026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13.03.2026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pPr/>
              <a:t>13.03.2026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2.png"/><Relationship Id="rId7" Type="http://schemas.openxmlformats.org/officeDocument/2006/relationships/image" Target="../media/image2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2.png"/><Relationship Id="rId7" Type="http://schemas.openxmlformats.org/officeDocument/2006/relationships/image" Target="../media/image3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nesvizh-news.by/wp-content/uploads/2022/07/25121c42847404871173db2e12e4afe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-1"/>
            <a:ext cx="3617894" cy="514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20123" y="1004095"/>
            <a:ext cx="44121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СОВРЕМЕННЫЕ ПОДХОДЫ К РАЗВИТИЮ РЕГИОНОВ: ОТ ЭКОНОМИКИ ДО СОЦИАЛЬНОЙ ИНФРАСТРУКТУРЫ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363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март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483470"/>
            <a:ext cx="741682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ru-RU" sz="3600" b="1" dirty="0">
                <a:solidFill>
                  <a:srgbClr val="0A0A7C"/>
                </a:solidFill>
              </a:rPr>
              <a:t>             ИТОГИ РАБОТЫ АПК</a:t>
            </a:r>
            <a:endParaRPr lang="ru-RU" sz="35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7449862" y="-397722"/>
            <a:ext cx="544977" cy="226825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637399" y="483518"/>
            <a:ext cx="222330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</a:rPr>
              <a:t>В 2025 ГОДУ</a:t>
            </a:r>
          </a:p>
        </p:txBody>
      </p:sp>
    </p:spTree>
    <p:extLst>
      <p:ext uri="{BB962C8B-B14F-4D97-AF65-F5344CB8AC3E}">
        <p14:creationId xmlns:p14="http://schemas.microsoft.com/office/powerpoint/2010/main" xmlns="" val="3201017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D:\Руцкая\Актив\ДЛЯ ПРЕЗЕНТАЦИИ НА АКТИВ\1643390406_1-abrakadabra-fun-p-svetlo-biryuzovii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1" cy="5143500"/>
          </a:xfrm>
          <a:prstGeom prst="rect">
            <a:avLst/>
          </a:prstGeom>
          <a:noFill/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2714615" y="5036362"/>
            <a:ext cx="6300575" cy="1313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Text 0"/>
          <p:cNvSpPr/>
          <p:nvPr/>
        </p:nvSpPr>
        <p:spPr>
          <a:xfrm>
            <a:off x="714348" y="1428742"/>
            <a:ext cx="8001056" cy="357190"/>
          </a:xfrm>
          <a:prstGeom prst="rect">
            <a:avLst/>
          </a:prstGeom>
          <a:noFill/>
          <a:ln/>
        </p:spPr>
        <p:txBody>
          <a:bodyPr wrap="none" lIns="0" tIns="0" rIns="0" bIns="0"/>
          <a:lstStyle/>
          <a:p>
            <a:pPr algn="ctr" fontAlgn="auto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БЕЛЫНИЧСКИЙ РАЙОН. </a:t>
            </a:r>
            <a:r>
              <a:rPr lang="en-US" sz="2800" b="1" dirty="0" smtClean="0">
                <a:solidFill>
                  <a:srgbClr val="00206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РЕЗУЛЬТАТЫ ГОДА</a:t>
            </a:r>
            <a:endParaRPr lang="en-US" sz="2800" dirty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8" name="Text 1"/>
          <p:cNvSpPr/>
          <p:nvPr/>
        </p:nvSpPr>
        <p:spPr>
          <a:xfrm>
            <a:off x="428596" y="2614622"/>
            <a:ext cx="2595578" cy="814384"/>
          </a:xfrm>
          <a:prstGeom prst="rect">
            <a:avLst/>
          </a:prstGeom>
          <a:noFill/>
          <a:ln/>
        </p:spPr>
        <p:txBody>
          <a:bodyPr wrap="none" lIns="0" tIns="0" rIns="0" bIns="0"/>
          <a:lstStyle/>
          <a:p>
            <a:pPr algn="ctr" fontAlgn="auto">
              <a:lnSpc>
                <a:spcPts val="58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110.2%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 4"/>
          <p:cNvSpPr/>
          <p:nvPr/>
        </p:nvSpPr>
        <p:spPr>
          <a:xfrm>
            <a:off x="3357554" y="2614622"/>
            <a:ext cx="2595578" cy="814384"/>
          </a:xfrm>
          <a:prstGeom prst="rect">
            <a:avLst/>
          </a:prstGeom>
          <a:noFill/>
          <a:ln/>
        </p:spPr>
        <p:txBody>
          <a:bodyPr wrap="none" lIns="0" tIns="0" rIns="0" bIns="0"/>
          <a:lstStyle/>
          <a:p>
            <a:pPr algn="ctr" fontAlgn="auto">
              <a:lnSpc>
                <a:spcPts val="58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100.3%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215074" y="2614622"/>
            <a:ext cx="2595578" cy="814384"/>
          </a:xfrm>
          <a:prstGeom prst="rect">
            <a:avLst/>
          </a:prstGeom>
          <a:noFill/>
          <a:ln/>
        </p:spPr>
        <p:txBody>
          <a:bodyPr wrap="none" lIns="0" tIns="0" rIns="0" bIns="0"/>
          <a:lstStyle/>
          <a:p>
            <a:pPr algn="ctr" fontAlgn="auto">
              <a:lnSpc>
                <a:spcPts val="58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104.4%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1" name="Text 2"/>
          <p:cNvSpPr>
            <a:spLocks noChangeArrowheads="1"/>
          </p:cNvSpPr>
          <p:nvPr/>
        </p:nvSpPr>
        <p:spPr bwMode="auto">
          <a:xfrm>
            <a:off x="285720" y="3432184"/>
            <a:ext cx="2835275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>
              <a:lnSpc>
                <a:spcPts val="2750"/>
              </a:lnSpc>
            </a:pPr>
            <a:r>
              <a:rPr lang="en-US" sz="2200" b="1" dirty="0" err="1">
                <a:solidFill>
                  <a:srgbClr val="7030A0"/>
                </a:solidFill>
                <a:latin typeface="Noto Serif SC Bold"/>
                <a:ea typeface="Noto Serif SC Bold"/>
                <a:cs typeface="Noto Serif SC Bold"/>
              </a:rPr>
              <a:t>Растениеводство</a:t>
            </a:r>
            <a:endParaRPr lang="en-US" sz="2200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13" name="Text 5"/>
          <p:cNvSpPr>
            <a:spLocks noChangeArrowheads="1"/>
          </p:cNvSpPr>
          <p:nvPr/>
        </p:nvSpPr>
        <p:spPr bwMode="auto">
          <a:xfrm>
            <a:off x="3214678" y="3432184"/>
            <a:ext cx="2835275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>
              <a:lnSpc>
                <a:spcPts val="2750"/>
              </a:lnSpc>
            </a:pPr>
            <a:r>
              <a:rPr lang="en-US" sz="2200" b="1" dirty="0" err="1">
                <a:solidFill>
                  <a:srgbClr val="7030A0"/>
                </a:solidFill>
                <a:latin typeface="Noto Serif SC Bold"/>
                <a:ea typeface="Noto Serif SC Bold"/>
                <a:cs typeface="Noto Serif SC Bold"/>
              </a:rPr>
              <a:t>Животноводство</a:t>
            </a:r>
            <a:endParaRPr lang="en-US" sz="2200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14" name="Text 8"/>
          <p:cNvSpPr>
            <a:spLocks noChangeArrowheads="1"/>
          </p:cNvSpPr>
          <p:nvPr/>
        </p:nvSpPr>
        <p:spPr bwMode="auto">
          <a:xfrm>
            <a:off x="6000760" y="3432184"/>
            <a:ext cx="2995612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>
              <a:lnSpc>
                <a:spcPts val="2750"/>
              </a:lnSpc>
            </a:pPr>
            <a:r>
              <a:rPr lang="en-US" sz="2200" b="1" dirty="0" err="1">
                <a:solidFill>
                  <a:srgbClr val="7030A0"/>
                </a:solidFill>
                <a:latin typeface="Noto Serif SC Bold"/>
                <a:ea typeface="Noto Serif SC Bold"/>
                <a:cs typeface="Noto Serif SC Bold"/>
              </a:rPr>
              <a:t>Валовая</a:t>
            </a:r>
            <a:r>
              <a:rPr lang="en-US" sz="2200" b="1" dirty="0">
                <a:solidFill>
                  <a:srgbClr val="7030A0"/>
                </a:solidFill>
                <a:latin typeface="Noto Serif SC Bold"/>
                <a:ea typeface="Noto Serif SC Bold"/>
                <a:cs typeface="Noto Serif SC Bold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Noto Serif SC Bold"/>
                <a:ea typeface="Noto Serif SC Bold"/>
                <a:cs typeface="Noto Serif SC Bold"/>
              </a:rPr>
              <a:t>продукция</a:t>
            </a:r>
            <a:endParaRPr lang="en-US" sz="2200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16" name="Text 3"/>
          <p:cNvSpPr/>
          <p:nvPr/>
        </p:nvSpPr>
        <p:spPr>
          <a:xfrm>
            <a:off x="793750" y="4143386"/>
            <a:ext cx="1920862" cy="357190"/>
          </a:xfrm>
          <a:prstGeom prst="rect">
            <a:avLst/>
          </a:prstGeom>
          <a:noFill/>
          <a:ln/>
        </p:spPr>
        <p:txBody>
          <a:bodyPr wrap="none" lIns="0" tIns="0" rIns="0" bIns="0"/>
          <a:lstStyle/>
          <a:p>
            <a:pPr algn="ctr"/>
            <a:r>
              <a:rPr lang="en-US" b="1" dirty="0" err="1">
                <a:latin typeface="Arabic Typesetting" pitchFamily="66" charset="-78"/>
                <a:ea typeface="Geist" charset="-52"/>
                <a:cs typeface="Arabic Typesetting" pitchFamily="66" charset="-78"/>
              </a:rPr>
              <a:t>Темп</a:t>
            </a:r>
            <a:r>
              <a:rPr lang="en-US" b="1" dirty="0">
                <a:latin typeface="Arabic Typesetting" pitchFamily="66" charset="-78"/>
                <a:ea typeface="Geist" charset="-52"/>
                <a:cs typeface="Arabic Typesetting" pitchFamily="66" charset="-78"/>
              </a:rPr>
              <a:t> </a:t>
            </a:r>
            <a:r>
              <a:rPr lang="en-US" b="1" dirty="0" err="1">
                <a:latin typeface="Arabic Typesetting" pitchFamily="66" charset="-78"/>
                <a:ea typeface="Geist" charset="-52"/>
                <a:cs typeface="Arabic Typesetting" pitchFamily="66" charset="-78"/>
              </a:rPr>
              <a:t>роста</a:t>
            </a:r>
            <a:r>
              <a:rPr lang="en-US" b="1" dirty="0">
                <a:latin typeface="Arabic Typesetting" pitchFamily="66" charset="-78"/>
                <a:ea typeface="Geist" charset="-52"/>
                <a:cs typeface="Arabic Typesetting" pitchFamily="66" charset="-78"/>
              </a:rPr>
              <a:t> </a:t>
            </a:r>
            <a:endParaRPr lang="ru-RU" b="1" dirty="0" smtClean="0">
              <a:latin typeface="Geist" charset="-52"/>
              <a:ea typeface="Geist" charset="-52"/>
              <a:cs typeface="Arabic Typesetting" pitchFamily="66" charset="-78"/>
            </a:endParaRPr>
          </a:p>
          <a:p>
            <a:pPr algn="ctr"/>
            <a:r>
              <a:rPr lang="en-US" b="1" dirty="0" smtClean="0">
                <a:latin typeface="Arabic Typesetting" pitchFamily="66" charset="-78"/>
                <a:ea typeface="Geist" charset="-52"/>
                <a:cs typeface="Arabic Typesetting" pitchFamily="66" charset="-78"/>
              </a:rPr>
              <a:t>к </a:t>
            </a:r>
            <a:r>
              <a:rPr lang="en-US" b="1" dirty="0" err="1">
                <a:latin typeface="Arabic Typesetting" pitchFamily="66" charset="-78"/>
                <a:ea typeface="Geist" charset="-52"/>
                <a:cs typeface="Arabic Typesetting" pitchFamily="66" charset="-78"/>
              </a:rPr>
              <a:t>уровню</a:t>
            </a:r>
            <a:r>
              <a:rPr lang="en-US" b="1" dirty="0">
                <a:latin typeface="Arabic Typesetting" pitchFamily="66" charset="-78"/>
                <a:ea typeface="Geist" charset="-52"/>
                <a:cs typeface="Arabic Typesetting" pitchFamily="66" charset="-78"/>
              </a:rPr>
              <a:t> </a:t>
            </a:r>
            <a:r>
              <a:rPr lang="en-US" b="1" dirty="0" err="1">
                <a:latin typeface="Arabic Typesetting" pitchFamily="66" charset="-78"/>
                <a:ea typeface="Geist" charset="-52"/>
                <a:cs typeface="Arabic Typesetting" pitchFamily="66" charset="-78"/>
              </a:rPr>
              <a:t>прошлого</a:t>
            </a:r>
            <a:r>
              <a:rPr lang="en-US" b="1" dirty="0">
                <a:latin typeface="Arabic Typesetting" pitchFamily="66" charset="-78"/>
                <a:ea typeface="Geist" charset="-52"/>
                <a:cs typeface="Arabic Typesetting" pitchFamily="66" charset="-78"/>
              </a:rPr>
              <a:t> </a:t>
            </a:r>
            <a:r>
              <a:rPr lang="en-US" b="1" dirty="0" err="1">
                <a:latin typeface="Arabic Typesetting" pitchFamily="66" charset="-78"/>
                <a:ea typeface="Geist" charset="-52"/>
                <a:cs typeface="Arabic Typesetting" pitchFamily="66" charset="-78"/>
              </a:rPr>
              <a:t>года</a:t>
            </a:r>
            <a:endParaRPr lang="en-US" b="1" dirty="0"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9" name="Text 3"/>
          <p:cNvSpPr/>
          <p:nvPr/>
        </p:nvSpPr>
        <p:spPr>
          <a:xfrm>
            <a:off x="3714744" y="4214824"/>
            <a:ext cx="1920862" cy="357190"/>
          </a:xfrm>
          <a:prstGeom prst="rect">
            <a:avLst/>
          </a:prstGeom>
          <a:noFill/>
          <a:ln/>
        </p:spPr>
        <p:txBody>
          <a:bodyPr wrap="none" lIns="0" tIns="0" rIns="0" bIns="0"/>
          <a:lstStyle/>
          <a:p>
            <a:pPr algn="ctr"/>
            <a:r>
              <a:rPr lang="ru-RU" b="1" dirty="0" smtClean="0">
                <a:latin typeface="Arabic Typesetting" pitchFamily="66" charset="-78"/>
                <a:ea typeface="Geist" charset="-52"/>
                <a:cs typeface="Arabic Typesetting" pitchFamily="66" charset="-78"/>
              </a:rPr>
              <a:t>Стабильное производство</a:t>
            </a:r>
            <a:endParaRPr lang="en-US" b="1" dirty="0"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21" name="Image 0" descr="preencoded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1571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3"/>
          <p:cNvSpPr/>
          <p:nvPr/>
        </p:nvSpPr>
        <p:spPr>
          <a:xfrm>
            <a:off x="6715140" y="4214824"/>
            <a:ext cx="1920862" cy="357190"/>
          </a:xfrm>
          <a:prstGeom prst="rect">
            <a:avLst/>
          </a:prstGeom>
          <a:noFill/>
          <a:ln/>
        </p:spPr>
        <p:txBody>
          <a:bodyPr wrap="none" lIns="0" tIns="0" rIns="0" bIns="0"/>
          <a:lstStyle/>
          <a:p>
            <a:pPr algn="ctr"/>
            <a:r>
              <a:rPr lang="ru-RU" b="1" dirty="0" smtClean="0">
                <a:latin typeface="Arabic Typesetting" pitchFamily="66" charset="-78"/>
                <a:ea typeface="Geist" charset="-52"/>
                <a:cs typeface="Arabic Typesetting" pitchFamily="66" charset="-78"/>
              </a:rPr>
              <a:t>Общий рост</a:t>
            </a:r>
            <a:endParaRPr lang="en-US" b="1" dirty="0">
              <a:latin typeface="Arabic Typesetting" pitchFamily="66" charset="-78"/>
              <a:cs typeface="Arabic Typesetting" pitchFamily="66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D:\Руцкая\Актив\ДЛЯ ПРЕЗЕНТАЦИИ НА АКТИВ\1643390406_1-abrakadabra-fun-p-svetlo-biryuzovii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1" cy="5143500"/>
          </a:xfrm>
          <a:prstGeom prst="rect">
            <a:avLst/>
          </a:prstGeom>
          <a:noFill/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2714615" y="5036362"/>
            <a:ext cx="6300575" cy="1313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Text 0"/>
          <p:cNvSpPr/>
          <p:nvPr/>
        </p:nvSpPr>
        <p:spPr>
          <a:xfrm>
            <a:off x="357158" y="1785932"/>
            <a:ext cx="8572560" cy="709612"/>
          </a:xfrm>
          <a:prstGeom prst="rect">
            <a:avLst/>
          </a:prstGeom>
          <a:noFill/>
          <a:ln/>
        </p:spPr>
        <p:txBody>
          <a:bodyPr wrap="none" lIns="0" tIns="0" rIns="0" bIns="0"/>
          <a:lstStyle/>
          <a:p>
            <a:pPr algn="ctr" fontAlgn="auto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РЕЗУЛЬТАТЫ ГОДА: </a:t>
            </a:r>
            <a:endParaRPr lang="ru-RU" sz="3600" b="1" dirty="0" smtClean="0">
              <a:solidFill>
                <a:srgbClr val="002060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  <a:p>
            <a:pPr algn="ctr" fontAlgn="auto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производство основных видов продукции</a:t>
            </a:r>
            <a:endParaRPr lang="en-US" sz="2800" dirty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8" name="Text 1"/>
          <p:cNvSpPr/>
          <p:nvPr/>
        </p:nvSpPr>
        <p:spPr>
          <a:xfrm>
            <a:off x="428596" y="3400440"/>
            <a:ext cx="2595578" cy="814384"/>
          </a:xfrm>
          <a:prstGeom prst="rect">
            <a:avLst/>
          </a:prstGeom>
          <a:noFill/>
          <a:ln/>
        </p:spPr>
        <p:txBody>
          <a:bodyPr wrap="none" lIns="0" tIns="0" rIns="0" bIns="0"/>
          <a:lstStyle/>
          <a:p>
            <a:pPr algn="ctr" fontAlgn="auto">
              <a:lnSpc>
                <a:spcPts val="58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</a:t>
            </a:r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02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.</a:t>
            </a:r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8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%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 4"/>
          <p:cNvSpPr/>
          <p:nvPr/>
        </p:nvSpPr>
        <p:spPr>
          <a:xfrm>
            <a:off x="3357554" y="3400440"/>
            <a:ext cx="2595578" cy="814384"/>
          </a:xfrm>
          <a:prstGeom prst="rect">
            <a:avLst/>
          </a:prstGeom>
          <a:noFill/>
          <a:ln/>
        </p:spPr>
        <p:txBody>
          <a:bodyPr wrap="none" lIns="0" tIns="0" rIns="0" bIns="0"/>
          <a:lstStyle/>
          <a:p>
            <a:pPr algn="ctr" fontAlgn="auto">
              <a:lnSpc>
                <a:spcPts val="58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</a:t>
            </a:r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33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.3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%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215074" y="3400440"/>
            <a:ext cx="2595578" cy="814384"/>
          </a:xfrm>
          <a:prstGeom prst="rect">
            <a:avLst/>
          </a:prstGeom>
          <a:noFill/>
          <a:ln/>
        </p:spPr>
        <p:txBody>
          <a:bodyPr wrap="none" lIns="0" tIns="0" rIns="0" bIns="0"/>
          <a:lstStyle/>
          <a:p>
            <a:pPr algn="ctr" fontAlgn="auto">
              <a:lnSpc>
                <a:spcPts val="58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</a:t>
            </a:r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18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.4</a:t>
            </a:r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%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1" name="Text 2"/>
          <p:cNvSpPr>
            <a:spLocks noChangeArrowheads="1"/>
          </p:cNvSpPr>
          <p:nvPr/>
        </p:nvSpPr>
        <p:spPr bwMode="auto">
          <a:xfrm>
            <a:off x="285720" y="4218002"/>
            <a:ext cx="2835275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>
              <a:lnSpc>
                <a:spcPts val="2750"/>
              </a:lnSpc>
            </a:pPr>
            <a:r>
              <a:rPr lang="ru-RU" sz="2400" b="1" dirty="0" smtClean="0">
                <a:solidFill>
                  <a:srgbClr val="7030A0"/>
                </a:solidFill>
                <a:latin typeface="Arial Black" pitchFamily="34" charset="0"/>
                <a:ea typeface="Noto Serif SC Bold"/>
              </a:rPr>
              <a:t>МОЛОКО</a:t>
            </a:r>
            <a:endParaRPr lang="en-US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13" name="Text 5"/>
          <p:cNvSpPr>
            <a:spLocks noChangeArrowheads="1"/>
          </p:cNvSpPr>
          <p:nvPr/>
        </p:nvSpPr>
        <p:spPr bwMode="auto">
          <a:xfrm>
            <a:off x="3214678" y="4218002"/>
            <a:ext cx="2835275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>
              <a:lnSpc>
                <a:spcPts val="2750"/>
              </a:lnSpc>
            </a:pPr>
            <a:r>
              <a:rPr lang="ru-RU" sz="2200" b="1" dirty="0" smtClean="0">
                <a:solidFill>
                  <a:srgbClr val="7030A0"/>
                </a:solidFill>
                <a:latin typeface="Arial Black" pitchFamily="34" charset="0"/>
                <a:ea typeface="Noto Serif SC Bold"/>
              </a:rPr>
              <a:t>ЗЕРНО</a:t>
            </a:r>
            <a:endParaRPr lang="en-US" sz="2200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14" name="Text 8"/>
          <p:cNvSpPr>
            <a:spLocks noChangeArrowheads="1"/>
          </p:cNvSpPr>
          <p:nvPr/>
        </p:nvSpPr>
        <p:spPr bwMode="auto">
          <a:xfrm>
            <a:off x="6000760" y="4218002"/>
            <a:ext cx="2995612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>
              <a:lnSpc>
                <a:spcPts val="2750"/>
              </a:lnSpc>
            </a:pPr>
            <a:r>
              <a:rPr lang="ru-RU" sz="2200" b="1" dirty="0" smtClean="0">
                <a:solidFill>
                  <a:srgbClr val="7030A0"/>
                </a:solidFill>
                <a:latin typeface="Arial Black" pitchFamily="34" charset="0"/>
                <a:ea typeface="Noto Serif SC Bold"/>
                <a:cs typeface="Noto Serif SC Bold"/>
              </a:rPr>
              <a:t>КОРМА</a:t>
            </a:r>
            <a:endParaRPr lang="en-US" sz="2200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/>
          <a:srcRect l="8203" t="34722" r="25391" b="36111"/>
          <a:stretch>
            <a:fillRect/>
          </a:stretch>
        </p:blipFill>
        <p:spPr bwMode="auto">
          <a:xfrm>
            <a:off x="0" y="0"/>
            <a:ext cx="9144000" cy="1764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D:\Руцкая\Актив\ДЛЯ ПРЕЗЕНТАЦИИ НА АКТИВ\1643390406_1-abrakadabra-fun-p-svetlo-biryuzovii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1" cy="5143500"/>
          </a:xfrm>
          <a:prstGeom prst="rect">
            <a:avLst/>
          </a:prstGeom>
          <a:noFill/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2714615" y="5036362"/>
            <a:ext cx="6300575" cy="1313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Text 0"/>
          <p:cNvSpPr/>
          <p:nvPr/>
        </p:nvSpPr>
        <p:spPr>
          <a:xfrm>
            <a:off x="357158" y="1862138"/>
            <a:ext cx="8572560" cy="709612"/>
          </a:xfrm>
          <a:prstGeom prst="rect">
            <a:avLst/>
          </a:prstGeom>
          <a:noFill/>
          <a:ln/>
        </p:spPr>
        <p:txBody>
          <a:bodyPr wrap="none" lIns="0" tIns="0" rIns="0" bIns="0"/>
          <a:lstStyle/>
          <a:p>
            <a:pPr algn="ctr" fontAlgn="auto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ЗАДАЧИ </a:t>
            </a:r>
          </a:p>
          <a:p>
            <a:pPr algn="ctr" fontAlgn="auto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по производству до 2030 года, тысяч тонн</a:t>
            </a:r>
            <a:r>
              <a:rPr lang="en-US" sz="3200" b="1" dirty="0" smtClean="0">
                <a:solidFill>
                  <a:srgbClr val="00206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: </a:t>
            </a:r>
            <a:endParaRPr lang="ru-RU" sz="3200" b="1" dirty="0" smtClean="0">
              <a:solidFill>
                <a:srgbClr val="002060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8" name="Text 1"/>
          <p:cNvSpPr/>
          <p:nvPr/>
        </p:nvSpPr>
        <p:spPr>
          <a:xfrm>
            <a:off x="428596" y="3614754"/>
            <a:ext cx="2595578" cy="814384"/>
          </a:xfrm>
          <a:prstGeom prst="rect">
            <a:avLst/>
          </a:prstGeom>
          <a:noFill/>
          <a:ln/>
        </p:spPr>
        <p:txBody>
          <a:bodyPr wrap="none" lIns="0" tIns="0" rIns="0" bIns="0"/>
          <a:lstStyle/>
          <a:p>
            <a:pPr algn="ctr" fontAlgn="auto">
              <a:lnSpc>
                <a:spcPts val="58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51,6 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ext 4"/>
          <p:cNvSpPr/>
          <p:nvPr/>
        </p:nvSpPr>
        <p:spPr>
          <a:xfrm>
            <a:off x="3357554" y="3614754"/>
            <a:ext cx="2595578" cy="814384"/>
          </a:xfrm>
          <a:prstGeom prst="rect">
            <a:avLst/>
          </a:prstGeom>
          <a:noFill/>
          <a:ln/>
        </p:spPr>
        <p:txBody>
          <a:bodyPr wrap="none" lIns="0" tIns="0" rIns="0" bIns="0"/>
          <a:lstStyle/>
          <a:p>
            <a:pPr algn="ctr" fontAlgn="auto">
              <a:lnSpc>
                <a:spcPts val="58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78,3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215074" y="2614622"/>
            <a:ext cx="2595578" cy="814384"/>
          </a:xfrm>
          <a:prstGeom prst="rect">
            <a:avLst/>
          </a:prstGeom>
          <a:noFill/>
          <a:ln/>
        </p:spPr>
        <p:txBody>
          <a:bodyPr wrap="none" lIns="0" tIns="0" rIns="0" bIns="0"/>
          <a:lstStyle/>
          <a:p>
            <a:pPr algn="ctr" fontAlgn="auto">
              <a:lnSpc>
                <a:spcPts val="585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1" name="Text 2"/>
          <p:cNvSpPr>
            <a:spLocks noChangeArrowheads="1"/>
          </p:cNvSpPr>
          <p:nvPr/>
        </p:nvSpPr>
        <p:spPr bwMode="auto">
          <a:xfrm>
            <a:off x="285720" y="4360878"/>
            <a:ext cx="2835275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>
              <a:lnSpc>
                <a:spcPts val="2750"/>
              </a:lnSpc>
            </a:pPr>
            <a:r>
              <a:rPr lang="ru-RU" sz="2400" b="1" dirty="0" smtClean="0">
                <a:solidFill>
                  <a:srgbClr val="7030A0"/>
                </a:solidFill>
                <a:latin typeface="Arial Black" pitchFamily="34" charset="0"/>
                <a:ea typeface="Noto Serif SC Bold"/>
              </a:rPr>
              <a:t>МОЛОКО</a:t>
            </a:r>
            <a:endParaRPr lang="en-US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13" name="Text 5"/>
          <p:cNvSpPr>
            <a:spLocks noChangeArrowheads="1"/>
          </p:cNvSpPr>
          <p:nvPr/>
        </p:nvSpPr>
        <p:spPr bwMode="auto">
          <a:xfrm>
            <a:off x="3214678" y="4360878"/>
            <a:ext cx="2835275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>
              <a:lnSpc>
                <a:spcPts val="2750"/>
              </a:lnSpc>
            </a:pPr>
            <a:r>
              <a:rPr lang="ru-RU" sz="2400" b="1" dirty="0" smtClean="0">
                <a:solidFill>
                  <a:srgbClr val="7030A0"/>
                </a:solidFill>
                <a:latin typeface="Arial Black" pitchFamily="34" charset="0"/>
                <a:ea typeface="Noto Serif SC Bold"/>
              </a:rPr>
              <a:t>ЗЕРНО</a:t>
            </a:r>
            <a:endParaRPr lang="en-US" sz="2200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14" name="Text 8"/>
          <p:cNvSpPr>
            <a:spLocks noChangeArrowheads="1"/>
          </p:cNvSpPr>
          <p:nvPr/>
        </p:nvSpPr>
        <p:spPr bwMode="auto">
          <a:xfrm>
            <a:off x="6000760" y="4289440"/>
            <a:ext cx="2995612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>
              <a:lnSpc>
                <a:spcPts val="2750"/>
              </a:lnSpc>
            </a:pPr>
            <a:r>
              <a:rPr lang="ru-RU" sz="2400" b="1" dirty="0" smtClean="0">
                <a:solidFill>
                  <a:srgbClr val="7030A0"/>
                </a:solidFill>
                <a:latin typeface="Arial Black" pitchFamily="34" charset="0"/>
                <a:ea typeface="Noto Serif SC Bold"/>
                <a:cs typeface="Noto Serif SC Bold"/>
              </a:rPr>
              <a:t>МЯСО</a:t>
            </a:r>
            <a:endParaRPr lang="en-US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16" name="Text 4"/>
          <p:cNvSpPr/>
          <p:nvPr/>
        </p:nvSpPr>
        <p:spPr>
          <a:xfrm>
            <a:off x="6262702" y="3543316"/>
            <a:ext cx="2595578" cy="814384"/>
          </a:xfrm>
          <a:prstGeom prst="rect">
            <a:avLst/>
          </a:prstGeom>
          <a:noFill/>
          <a:ln/>
        </p:spPr>
        <p:txBody>
          <a:bodyPr wrap="none" lIns="0" tIns="0" rIns="0" bIns="0"/>
          <a:lstStyle/>
          <a:p>
            <a:pPr algn="ctr" fontAlgn="auto">
              <a:lnSpc>
                <a:spcPts val="58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12,1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63495" name="Picture 7"/>
          <p:cNvPicPr>
            <a:picLocks noChangeAspect="1" noChangeArrowheads="1"/>
          </p:cNvPicPr>
          <p:nvPr/>
        </p:nvPicPr>
        <p:blipFill>
          <a:blip r:embed="rId3"/>
          <a:srcRect l="8203" t="34722" r="25391" b="36111"/>
          <a:stretch>
            <a:fillRect/>
          </a:stretch>
        </p:blipFill>
        <p:spPr bwMode="auto">
          <a:xfrm>
            <a:off x="0" y="0"/>
            <a:ext cx="9144000" cy="1764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69091" y="7986"/>
            <a:ext cx="346722" cy="89055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95486"/>
            <a:ext cx="8244408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ИНИЦИАТИВА «ОДИН РАЙОН – ОДИН ПРОЕКТ»</a:t>
            </a:r>
          </a:p>
        </p:txBody>
      </p:sp>
    </p:spTree>
    <p:extLst>
      <p:ext uri="{BB962C8B-B14F-4D97-AF65-F5344CB8AC3E}">
        <p14:creationId xmlns:p14="http://schemas.microsoft.com/office/powerpoint/2010/main" xmlns="" val="1822560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D:\Руцкая\Актив\ДЛЯ ПРЕЗЕНТАЦИИ НА АКТИВ\1643390406_1-abrakadabra-fun-p-svetlo-biryuzovii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21" cy="5143500"/>
          </a:xfrm>
          <a:prstGeom prst="rect">
            <a:avLst/>
          </a:prstGeom>
          <a:noFill/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2714615" y="5036362"/>
            <a:ext cx="6300575" cy="1313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Google Shape;299;p30"/>
          <p:cNvSpPr/>
          <p:nvPr/>
        </p:nvSpPr>
        <p:spPr>
          <a:xfrm>
            <a:off x="0" y="160718"/>
            <a:ext cx="8786842" cy="857256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Укрепление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материально-технической базы учреждений образования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17" name="Рисунок 16" descr="C:\Users\Горки\Downloads\1705129874802 (1)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1214428"/>
            <a:ext cx="2571768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C:\Users\Горки\Downloads\математика 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95" t="3618" r="5048" b="20642"/>
          <a:stretch/>
        </p:blipFill>
        <p:spPr bwMode="auto">
          <a:xfrm>
            <a:off x="285720" y="3143254"/>
            <a:ext cx="2857520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1214428"/>
            <a:ext cx="2883496" cy="171451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00" t="4042" r="5883" b="4172"/>
          <a:stretch>
            <a:fillRect/>
          </a:stretch>
        </p:blipFill>
        <p:spPr bwMode="auto">
          <a:xfrm>
            <a:off x="3357554" y="1214428"/>
            <a:ext cx="2714644" cy="1714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795" b="13141"/>
          <a:stretch/>
        </p:blipFill>
        <p:spPr bwMode="auto">
          <a:xfrm flipH="1">
            <a:off x="6286512" y="3143254"/>
            <a:ext cx="2560990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360" t="2388" b="25974"/>
          <a:stretch/>
        </p:blipFill>
        <p:spPr>
          <a:xfrm>
            <a:off x="3357554" y="3143253"/>
            <a:ext cx="2714644" cy="167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D:\Руцкая\Актив\ДЛЯ ПРЕЗЕНТАЦИИ НА АКТИВ\1643390406_1-abrakadabra-fun-p-svetlo-biryuzovii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21" cy="5143500"/>
          </a:xfrm>
          <a:prstGeom prst="rect">
            <a:avLst/>
          </a:prstGeom>
          <a:noFill/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2714615" y="5036362"/>
            <a:ext cx="6300575" cy="1313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Google Shape;299;p30"/>
          <p:cNvSpPr/>
          <p:nvPr/>
        </p:nvSpPr>
        <p:spPr>
          <a:xfrm>
            <a:off x="0" y="160718"/>
            <a:ext cx="6929486" cy="857256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Укрепление материально-технической базы пищеблоков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6" name="Рисунок 5" descr="C:\Users\Горки\Downloads\20230926_080647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1125131"/>
            <a:ext cx="3500462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user\AppData\Local\Packages\Microsoft.Windows.Photos_8wekyb3d8bbwe\TempState\ShareServiceTempFolder\IMG_2079.jpe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3161114"/>
            <a:ext cx="3500462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62" y="1125132"/>
            <a:ext cx="3786214" cy="3786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D:\Руцкая\Актив\ДЛЯ ПРЕЗЕНТАЦИИ НА АКТИВ\1643390406_1-abrakadabra-fun-p-svetlo-biryuzovii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" y="0"/>
            <a:ext cx="9144021" cy="5143500"/>
          </a:xfrm>
          <a:prstGeom prst="rect">
            <a:avLst/>
          </a:prstGeom>
          <a:noFill/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2714615" y="5036362"/>
            <a:ext cx="6300575" cy="1313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Google Shape;299;p30"/>
          <p:cNvSpPr/>
          <p:nvPr/>
        </p:nvSpPr>
        <p:spPr>
          <a:xfrm>
            <a:off x="0" y="107139"/>
            <a:ext cx="6929486" cy="857256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Масштабные проекты модернизации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07" y="1173949"/>
            <a:ext cx="530225" cy="397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45" y="1714494"/>
            <a:ext cx="9207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1643056"/>
            <a:ext cx="40324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Завершена полная реконструкция здания школы с применением современных технологий и материалов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81832" y="1142990"/>
            <a:ext cx="4510251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50"/>
              </a:lnSpc>
            </a:pPr>
            <a:r>
              <a:rPr lang="en-US" sz="2400" b="1" dirty="0" err="1">
                <a:solidFill>
                  <a:srgbClr val="002060"/>
                </a:solidFill>
                <a:latin typeface="Candara" panose="020E0502030303020204" pitchFamily="34" charset="0"/>
                <a:ea typeface="Alexandria Medium" pitchFamily="34" charset="-122"/>
                <a:cs typeface="Alexandria Medium" pitchFamily="34" charset="-120"/>
              </a:rPr>
              <a:t>Головчинская</a:t>
            </a:r>
            <a: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  <a:ea typeface="Alexandria Medium" pitchFamily="34" charset="-122"/>
                <a:cs typeface="Alexandria Medium" pitchFamily="34" charset="-12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ndara" panose="020E0502030303020204" pitchFamily="34" charset="0"/>
                <a:ea typeface="Alexandria Medium" pitchFamily="34" charset="-122"/>
                <a:cs typeface="Alexandria Medium" pitchFamily="34" charset="-120"/>
              </a:rPr>
              <a:t>средняя</a:t>
            </a:r>
            <a: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  <a:ea typeface="Alexandria Medium" pitchFamily="34" charset="-122"/>
                <a:cs typeface="Alexandria Medium" pitchFamily="34" charset="-12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ndara" panose="020E0502030303020204" pitchFamily="34" charset="0"/>
                <a:ea typeface="Alexandria Medium" pitchFamily="34" charset="-122"/>
                <a:cs typeface="Alexandria Medium" pitchFamily="34" charset="-120"/>
              </a:rPr>
              <a:t>школа</a:t>
            </a:r>
            <a:endParaRPr lang="en-US" sz="2400" b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pic>
        <p:nvPicPr>
          <p:cNvPr id="9" name="Объект 4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3013773"/>
            <a:ext cx="3500462" cy="1969010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2946800"/>
            <a:ext cx="3524273" cy="19824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1058158"/>
            <a:ext cx="3500462" cy="1888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D:\Руцкая\Актив\ДЛЯ ПРЕЗЕНТАЦИИ НА АКТИВ\1643390406_1-abrakadabra-fun-p-svetlo-biryuzovii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" y="0"/>
            <a:ext cx="9144021" cy="5143500"/>
          </a:xfrm>
          <a:prstGeom prst="rect">
            <a:avLst/>
          </a:prstGeom>
          <a:noFill/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2714615" y="5036362"/>
            <a:ext cx="6300575" cy="1313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Google Shape;299;p30"/>
          <p:cNvSpPr/>
          <p:nvPr/>
        </p:nvSpPr>
        <p:spPr>
          <a:xfrm>
            <a:off x="0" y="160718"/>
            <a:ext cx="6929486" cy="857256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Масштабные проекты модернизации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07" y="1102511"/>
            <a:ext cx="530225" cy="397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45" y="1643056"/>
            <a:ext cx="9207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1571618"/>
            <a:ext cx="3816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Проведена </a:t>
            </a:r>
            <a:r>
              <a:rPr lang="ru-RU" sz="2000" b="1" dirty="0"/>
              <a:t>модернизация бассейна в г. Белыничи, создана безопасная среда для занятий плаванием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81832" y="1071552"/>
            <a:ext cx="4510251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50"/>
              </a:lnSpc>
            </a:pPr>
            <a:r>
              <a:rPr lang="ru-RU" sz="2400" b="1" dirty="0">
                <a:solidFill>
                  <a:srgbClr val="002060"/>
                </a:solidFill>
                <a:latin typeface="Candara" panose="020E0502030303020204" pitchFamily="34" charset="0"/>
                <a:ea typeface="Alexandria Medium" pitchFamily="34" charset="-122"/>
                <a:cs typeface="Alexandria Medium" pitchFamily="34" charset="-120"/>
              </a:rPr>
              <a:t>Бассейн детского сада № 5</a:t>
            </a:r>
            <a:endParaRPr lang="ru-RU" sz="2400" b="1" dirty="0" smtClean="0">
              <a:solidFill>
                <a:srgbClr val="002060"/>
              </a:solidFill>
              <a:latin typeface="Candara" panose="020E0502030303020204" pitchFamily="34" charset="0"/>
              <a:ea typeface="Alexandria Medium" pitchFamily="34" charset="-122"/>
              <a:cs typeface="Alexandria Medium" pitchFamily="34" charset="-120"/>
            </a:endParaRPr>
          </a:p>
        </p:txBody>
      </p:sp>
      <p:pic>
        <p:nvPicPr>
          <p:cNvPr id="14339" name="Picture 3" descr="D:\ДЛЯ ПРЕЗЕНТАЦИИ НА АКТИВ\социалка\photo_5195432405819395411_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37171"/>
            <a:ext cx="3312368" cy="18632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:\ДЛЯ ПРЕЗЕНТАЦИИ НА АКТИВ\социалка\photo_5195432405819395410_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32" y="2901536"/>
            <a:ext cx="3604743" cy="20276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D:\ДЛЯ ПРЕЗЕНТАЦИИ НА АКТИВ\социалка\photo_5195432405819395408_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65997"/>
            <a:ext cx="3312368" cy="18632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4994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D:\Руцкая\Актив\ДЛЯ ПРЕЗЕНТАЦИИ НА АКТИВ\1643390406_1-abrakadabra-fun-p-svetlo-biryuzovii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" y="0"/>
            <a:ext cx="9144021" cy="5143500"/>
          </a:xfrm>
          <a:prstGeom prst="rect">
            <a:avLst/>
          </a:prstGeom>
          <a:noFill/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2714615" y="5036362"/>
            <a:ext cx="6300575" cy="1313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Google Shape;299;p30"/>
          <p:cNvSpPr/>
          <p:nvPr/>
        </p:nvSpPr>
        <p:spPr>
          <a:xfrm>
            <a:off x="0" y="160718"/>
            <a:ext cx="6929486" cy="857256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Масштабные проекты модернизации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07" y="1071552"/>
            <a:ext cx="530225" cy="397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45" y="1500180"/>
            <a:ext cx="9207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1500180"/>
            <a:ext cx="36746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Комплексное благоустройство: обновлен фасад, отремонтирована кровля, пешеходные дорожки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81832" y="1071552"/>
            <a:ext cx="4510251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50"/>
              </a:lnSpc>
            </a:pPr>
            <a:r>
              <a:rPr lang="ru-RU" sz="2400" b="1" dirty="0">
                <a:solidFill>
                  <a:srgbClr val="002060"/>
                </a:solidFill>
                <a:latin typeface="Candara" panose="020E0502030303020204" pitchFamily="34" charset="0"/>
                <a:ea typeface="Alexandria Medium" pitchFamily="34" charset="-122"/>
                <a:cs typeface="Alexandria Medium" pitchFamily="34" charset="-120"/>
              </a:rPr>
              <a:t>Детский сад № 7</a:t>
            </a:r>
          </a:p>
        </p:txBody>
      </p:sp>
      <p:pic>
        <p:nvPicPr>
          <p:cNvPr id="9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908" b="8364"/>
          <a:stretch/>
        </p:blipFill>
        <p:spPr>
          <a:xfrm>
            <a:off x="642910" y="2786064"/>
            <a:ext cx="4214842" cy="2143122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4" y="1182058"/>
            <a:ext cx="2821381" cy="37471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5016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699792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43570" y="699542"/>
            <a:ext cx="223224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нашей стране насчитывается </a:t>
            </a:r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118</a:t>
            </a:r>
            <a:r>
              <a:rPr 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районов, </a:t>
            </a:r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115 </a:t>
            </a:r>
            <a:r>
              <a:rPr 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городов, </a:t>
            </a:r>
            <a:br>
              <a:rPr 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</a:t>
            </a:r>
            <a:r>
              <a:rPr 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поселков городского типа, </a:t>
            </a:r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22990 </a:t>
            </a:r>
            <a:r>
              <a:rPr 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сельских населенных пунктов</a:t>
            </a:r>
          </a:p>
          <a:p>
            <a:endParaRPr lang="ru-RU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данным </a:t>
            </a:r>
            <a:r>
              <a:rPr lang="ru-RU" sz="8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Белстата</a:t>
            </a:r>
            <a:r>
              <a:rPr lang="ru-RU" sz="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1 января 2025 г.</a:t>
            </a:r>
          </a:p>
        </p:txBody>
      </p:sp>
    </p:spTree>
    <p:extLst>
      <p:ext uri="{BB962C8B-B14F-4D97-AF65-F5344CB8AC3E}">
        <p14:creationId xmlns:p14="http://schemas.microsoft.com/office/powerpoint/2010/main" xmlns="" val="704495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D:\Руцкая\Актив\ДЛЯ ПРЕЗЕНТАЦИИ НА АКТИВ\1643390406_1-abrakadabra-fun-p-svetlo-biryuzovii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21" cy="5143500"/>
          </a:xfrm>
          <a:prstGeom prst="rect">
            <a:avLst/>
          </a:prstGeom>
          <a:noFill/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2714615" y="5036362"/>
            <a:ext cx="6300575" cy="1313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Google Shape;299;p30"/>
          <p:cNvSpPr/>
          <p:nvPr/>
        </p:nvSpPr>
        <p:spPr>
          <a:xfrm>
            <a:off x="0" y="160718"/>
            <a:ext cx="6929486" cy="857256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Инвестиции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будущее наших детей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829" r="24737"/>
          <a:stretch/>
        </p:blipFill>
        <p:spPr bwMode="auto">
          <a:xfrm>
            <a:off x="206895" y="1113589"/>
            <a:ext cx="2736304" cy="211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Shape 1"/>
          <p:cNvSpPr/>
          <p:nvPr/>
        </p:nvSpPr>
        <p:spPr>
          <a:xfrm>
            <a:off x="379856" y="3435846"/>
            <a:ext cx="214432" cy="160824"/>
          </a:xfrm>
          <a:prstGeom prst="roundRect">
            <a:avLst>
              <a:gd name="adj" fmla="val 8529"/>
            </a:avLst>
          </a:prstGeom>
          <a:solidFill>
            <a:srgbClr val="01344C"/>
          </a:solidFill>
          <a:ln/>
        </p:spPr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90" y="3921900"/>
            <a:ext cx="212725" cy="15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9" y="4461960"/>
            <a:ext cx="212725" cy="15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40768" y="3377758"/>
            <a:ext cx="11888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Ремонты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11561" y="3837841"/>
            <a:ext cx="18288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Оборудование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11560" y="4377901"/>
            <a:ext cx="1888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Модернизация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45258" y="1172310"/>
            <a:ext cx="635712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/>
              <a:t>Более </a:t>
            </a:r>
            <a:r>
              <a:rPr lang="ru-RU" sz="3600" b="1" dirty="0"/>
              <a:t>6</a:t>
            </a:r>
            <a:r>
              <a:rPr lang="ru-RU" sz="2400" b="1" dirty="0"/>
              <a:t> </a:t>
            </a:r>
            <a:r>
              <a:rPr lang="ru-RU" sz="2400" b="1" dirty="0" smtClean="0"/>
              <a:t>млн. рублей</a:t>
            </a:r>
          </a:p>
          <a:p>
            <a:pPr algn="ctr"/>
            <a:r>
              <a:rPr lang="ru-RU" b="1" dirty="0" smtClean="0"/>
              <a:t>направлено </a:t>
            </a:r>
            <a:r>
              <a:rPr lang="ru-RU" b="1" dirty="0"/>
              <a:t>на укрепление материально-технической базы, </a:t>
            </a:r>
            <a:endParaRPr lang="ru-RU" b="1" dirty="0" smtClean="0"/>
          </a:p>
          <a:p>
            <a:pPr algn="ctr"/>
            <a:r>
              <a:rPr lang="ru-RU" b="1" dirty="0" smtClean="0"/>
              <a:t>проведение </a:t>
            </a:r>
            <a:r>
              <a:rPr lang="ru-RU" b="1" dirty="0"/>
              <a:t>текущих и капитальных ремонтов в 2025 </a:t>
            </a:r>
            <a:r>
              <a:rPr lang="ru-RU" b="1" dirty="0" smtClean="0"/>
              <a:t>году</a:t>
            </a:r>
            <a:endParaRPr lang="ru-RU" b="1" dirty="0"/>
          </a:p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78" y="2428874"/>
            <a:ext cx="5510338" cy="24850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588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D:\Руцкая\Актив\ДЛЯ ПРЕЗЕНТАЦИИ НА АКТИВ\1643390406_1-abrakadabra-fun-p-svetlo-biryuzovii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" y="0"/>
            <a:ext cx="9144021" cy="5143500"/>
          </a:xfrm>
          <a:prstGeom prst="rect">
            <a:avLst/>
          </a:prstGeom>
          <a:noFill/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2714615" y="5036362"/>
            <a:ext cx="6300575" cy="1313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07" y="1031073"/>
            <a:ext cx="530225" cy="397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571618"/>
            <a:ext cx="103615" cy="140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2910" y="1428742"/>
            <a:ext cx="31746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За последние пять лет закуплено 7 новых школьных автобусов для обеспечения безопасной транспортировки детей в учреждения </a:t>
            </a:r>
            <a:r>
              <a:rPr lang="ru-RU" b="1" dirty="0" smtClean="0"/>
              <a:t>образования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81832" y="1000114"/>
            <a:ext cx="4510251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50"/>
              </a:lnSpc>
            </a:pPr>
            <a:r>
              <a:rPr lang="en-US" sz="2400" b="1" dirty="0" err="1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Безопасный</a:t>
            </a:r>
            <a:r>
              <a:rPr lang="en-US" sz="2400" b="1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подвоз</a:t>
            </a:r>
            <a:endParaRPr lang="ru-RU" sz="2400" b="1" dirty="0">
              <a:solidFill>
                <a:srgbClr val="002060"/>
              </a:solidFill>
              <a:latin typeface="Candara" panose="020E0502030303020204" pitchFamily="34" charset="0"/>
              <a:ea typeface="Alexandria Medium" pitchFamily="34" charset="-122"/>
              <a:cs typeface="Alexandria Medium" pitchFamily="34" charset="-12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1420"/>
            <a:ext cx="7012952" cy="93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 descr="C:\Users\user\Downloads\1705309439683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58" y="1857370"/>
            <a:ext cx="4786378" cy="31075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Объект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8" y="3214692"/>
            <a:ext cx="2928958" cy="1739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01025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4909" y="267494"/>
            <a:ext cx="47411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3600" b="1" dirty="0">
                <a:solidFill>
                  <a:srgbClr val="182C7F"/>
                </a:solidFill>
              </a:rPr>
              <a:t>ОБЕСПЕЧЕННОСТЬ </a:t>
            </a:r>
            <a:br>
              <a:rPr lang="ru-RU" sz="3600" b="1" dirty="0">
                <a:solidFill>
                  <a:srgbClr val="182C7F"/>
                </a:solidFill>
              </a:rPr>
            </a:br>
            <a:r>
              <a:rPr lang="ru-RU" sz="3600" b="1" dirty="0">
                <a:solidFill>
                  <a:srgbClr val="182C7F"/>
                </a:solidFill>
              </a:rPr>
              <a:t>ЖИЛЬЕМ</a:t>
            </a:r>
            <a:endParaRPr lang="ru-RU" sz="3500" b="1" dirty="0"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6416721" y="-1057398"/>
            <a:ext cx="1152129" cy="388843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120579" y="450606"/>
            <a:ext cx="3672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ОДНО ИЗ ЛИДИРУЮЩИХ МЕСТ в СНГ по уровню обеспеченности населения жильем</a:t>
            </a:r>
          </a:p>
        </p:txBody>
      </p:sp>
    </p:spTree>
    <p:extLst>
      <p:ext uri="{BB962C8B-B14F-4D97-AF65-F5344CB8AC3E}">
        <p14:creationId xmlns:p14="http://schemas.microsoft.com/office/powerpoint/2010/main" xmlns="" val="2924068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" y="0"/>
            <a:ext cx="3535339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14421" y="1491630"/>
            <a:ext cx="28894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БЕЛАРУСИ В 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2026–2030 ГГ. ПЛАНИРУЕТСЯ ПОСТРОИТЬ ОКОЛО 5 МЛН КВ. М АРЕНДНОГО ЖИЛЬЯ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11960" y="351696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182C7F"/>
                </a:solidFill>
              </a:rPr>
              <a:t>ДИНАМИКА ВВОДА АРЕНДНОГО ЖИЛЬЯ</a:t>
            </a:r>
            <a:endParaRPr lang="ru-RU" sz="2000" b="1" dirty="0"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6132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:\Руцкая\Актив\ДЛЯ ПРЕЗЕНТАЦИИ НА АКТИВ\1643390406_1-abrakadabra-fun-p-svetlo-biryuzovii-fon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21" cy="5143500"/>
          </a:xfrm>
          <a:prstGeom prst="rect">
            <a:avLst/>
          </a:prstGeom>
          <a:noFill/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2843428" y="5036362"/>
            <a:ext cx="6300575" cy="1313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026" name="Picture 2" descr="G:\Конкурс благоустройства 2023 — копия\Конкурс 2023 фото\Город\Строительство город\IMG-da6a5fe4bcbbcdb82522baf6819154a0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42" b="17440"/>
          <a:stretch/>
        </p:blipFill>
        <p:spPr bwMode="auto">
          <a:xfrm>
            <a:off x="191902" y="1034129"/>
            <a:ext cx="3732026" cy="37698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AutoShape 2" descr="Светло бирюзовый фон - фото и картинки abrakadabra.fun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sp>
        <p:nvSpPr>
          <p:cNvPr id="8" name="Google Shape;299;p30"/>
          <p:cNvSpPr/>
          <p:nvPr/>
        </p:nvSpPr>
        <p:spPr>
          <a:xfrm>
            <a:off x="0" y="53578"/>
            <a:ext cx="8858280" cy="875098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Строительный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комплекс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Белыничского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района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13733838"/>
              </p:ext>
            </p:extLst>
          </p:nvPr>
        </p:nvGraphicFramePr>
        <p:xfrm>
          <a:off x="4000496" y="1071552"/>
          <a:ext cx="4963992" cy="37147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9876"/>
                <a:gridCol w="1654664"/>
                <a:gridCol w="1579452"/>
              </a:tblGrid>
              <a:tr h="147182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</a:rPr>
                        <a:t>СТРОИТЕЛЬСТВО ЖИЛЬЯ </a:t>
                      </a:r>
                      <a:r>
                        <a:rPr lang="ru-RU" sz="2400">
                          <a:effectLst/>
                        </a:rPr>
                        <a:t>И </a:t>
                      </a:r>
                      <a:r>
                        <a:rPr lang="ru-RU" sz="2400" smtClean="0">
                          <a:effectLst/>
                        </a:rPr>
                        <a:t>ИНЖЕНЕРНО-ТРАНСПОРТНАЯ </a:t>
                      </a:r>
                      <a:r>
                        <a:rPr lang="ru-RU" sz="2400" dirty="0">
                          <a:effectLst/>
                        </a:rPr>
                        <a:t>ИНФРАСТРУКТУРА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97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x-none" sz="15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тыс. </a:t>
                      </a:r>
                      <a:r>
                        <a:rPr lang="ru-RU" sz="1500" dirty="0" err="1">
                          <a:effectLst/>
                        </a:rPr>
                        <a:t>кв.метров</a:t>
                      </a:r>
                      <a:r>
                        <a:rPr lang="ru-RU" sz="1500" dirty="0">
                          <a:effectLst/>
                        </a:rPr>
                        <a:t> жилья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денежные средства, </a:t>
                      </a:r>
                      <a:r>
                        <a:rPr lang="ru-RU" sz="1500" dirty="0" err="1">
                          <a:effectLst/>
                        </a:rPr>
                        <a:t>млн.руб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/>
                </a:tc>
              </a:tr>
              <a:tr h="4064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2021-2025 годы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 smtClean="0">
                          <a:effectLst/>
                        </a:rPr>
                        <a:t>28,9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>
                          <a:effectLst/>
                        </a:rPr>
                        <a:t>9, 764 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/>
                </a:tc>
              </a:tr>
              <a:tr h="3123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2025 год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effectLst/>
                        </a:rPr>
                        <a:t>6,8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>
                          <a:effectLst/>
                        </a:rPr>
                        <a:t>3,701 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/>
                </a:tc>
              </a:tr>
              <a:tr h="6271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2026 год (планы)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effectLst/>
                        </a:rPr>
                        <a:t>6,4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 smtClean="0">
                          <a:effectLst/>
                        </a:rPr>
                        <a:t>5,85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:\Руцкая\Актив\ДЛЯ ПРЕЗЕНТАЦИИ НА АКТИВ\1643390406_1-abrakadabra-fun-p-svetlo-biryuzovii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21" cy="5143500"/>
          </a:xfrm>
          <a:prstGeom prst="rect">
            <a:avLst/>
          </a:prstGeom>
          <a:noFill/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2843428" y="5036362"/>
            <a:ext cx="6300575" cy="1313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146" name="AutoShape 2" descr="Светло бирюзовый фон - фото и картинки abrakadabra.fun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sp>
        <p:nvSpPr>
          <p:cNvPr id="8" name="Google Shape;299;p30"/>
          <p:cNvSpPr/>
          <p:nvPr/>
        </p:nvSpPr>
        <p:spPr>
          <a:xfrm>
            <a:off x="0" y="71420"/>
            <a:ext cx="6929486" cy="875098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142908" y="139469"/>
            <a:ext cx="6929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Многоквартирный жилой дом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по ул.Оборонная в г.Белыничи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8" y="1071552"/>
            <a:ext cx="5877524" cy="39183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922342" y="1347614"/>
            <a:ext cx="32216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Жилой дом включает в себя:</a:t>
            </a:r>
          </a:p>
          <a:p>
            <a:pPr marL="285750" indent="-285750">
              <a:buFontTx/>
              <a:buChar char="-"/>
            </a:pPr>
            <a:r>
              <a:rPr lang="ru-RU" b="1" dirty="0" smtClean="0"/>
              <a:t>2</a:t>
            </a:r>
            <a:r>
              <a:rPr lang="ru-RU" dirty="0" smtClean="0"/>
              <a:t> квартиры для граждан  нуждающихся в улучшении жилищных условий;</a:t>
            </a:r>
          </a:p>
          <a:p>
            <a:pPr marL="285750" indent="-285750">
              <a:buFontTx/>
              <a:buChar char="-"/>
            </a:pPr>
            <a:r>
              <a:rPr lang="ru-RU" b="1" dirty="0" smtClean="0"/>
              <a:t>4</a:t>
            </a:r>
            <a:r>
              <a:rPr lang="ru-RU" dirty="0" smtClean="0"/>
              <a:t> квартиры - социальное жилье;</a:t>
            </a:r>
          </a:p>
          <a:p>
            <a:pPr marL="285750" indent="-285750">
              <a:buFontTx/>
              <a:buChar char="-"/>
            </a:pPr>
            <a:r>
              <a:rPr lang="ru-RU" b="1" dirty="0" smtClean="0"/>
              <a:t>14</a:t>
            </a:r>
            <a:r>
              <a:rPr lang="ru-RU" dirty="0" smtClean="0"/>
              <a:t> квартир - арендное жилье (в том числе 2 – для военнослужащих, 12 - для иных категорий граждан)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:\Руцкая\Актив\ДЛЯ ПРЕЗЕНТАЦИИ НА АКТИВ\1643390406_1-abrakadabra-fun-p-svetlo-biryuzovii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21" cy="5143500"/>
          </a:xfrm>
          <a:prstGeom prst="rect">
            <a:avLst/>
          </a:prstGeom>
          <a:noFill/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2843428" y="5036362"/>
            <a:ext cx="6300575" cy="1313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146" name="AutoShape 2" descr="Светло бирюзовый фон - фото и картинки abrakadabra.fun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sp>
        <p:nvSpPr>
          <p:cNvPr id="8" name="Google Shape;299;p30"/>
          <p:cNvSpPr/>
          <p:nvPr/>
        </p:nvSpPr>
        <p:spPr>
          <a:xfrm>
            <a:off x="0" y="53578"/>
            <a:ext cx="6929486" cy="875098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Строительный комплекс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AB62087B-7630-A359-3BA7-AE7E8D1E4BA1}"/>
              </a:ext>
            </a:extLst>
          </p:cNvPr>
          <p:cNvSpPr txBox="1">
            <a:spLocks/>
          </p:cNvSpPr>
          <p:nvPr/>
        </p:nvSpPr>
        <p:spPr>
          <a:xfrm>
            <a:off x="142844" y="4214842"/>
            <a:ext cx="4286280" cy="7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Микрорайон «Северный»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/>
          <a:srcRect l="16109" t="37038" r="31307" b="14086"/>
          <a:stretch>
            <a:fillRect/>
          </a:stretch>
        </p:blipFill>
        <p:spPr bwMode="auto">
          <a:xfrm>
            <a:off x="285720" y="1142990"/>
            <a:ext cx="4782303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4"/>
          <a:srcRect l="40054" t="25542" r="30776" b="17182"/>
          <a:stretch>
            <a:fillRect/>
          </a:stretch>
        </p:blipFill>
        <p:spPr bwMode="auto">
          <a:xfrm>
            <a:off x="5214942" y="1071552"/>
            <a:ext cx="3429024" cy="378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Прямоугольник 15"/>
          <p:cNvSpPr/>
          <p:nvPr/>
        </p:nvSpPr>
        <p:spPr>
          <a:xfrm>
            <a:off x="1571604" y="1000114"/>
            <a:ext cx="196829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ПЕРСПЕКТИВА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399896" y="987972"/>
            <a:ext cx="11725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2026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:\Руцкая\Актив\ДЛЯ ПРЕЗЕНТАЦИИ НА АКТИВ\1643390406_1-abrakadabra-fun-p-svetlo-biryuzovii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21" cy="5143500"/>
          </a:xfrm>
          <a:prstGeom prst="rect">
            <a:avLst/>
          </a:prstGeom>
          <a:noFill/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2843428" y="5036362"/>
            <a:ext cx="6300575" cy="1313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146" name="AutoShape 2" descr="Светло бирюзовый фон - фото и картинки abrakadabra.fun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sp>
        <p:nvSpPr>
          <p:cNvPr id="8" name="Google Shape;299;p30"/>
          <p:cNvSpPr/>
          <p:nvPr/>
        </p:nvSpPr>
        <p:spPr>
          <a:xfrm>
            <a:off x="0" y="53578"/>
            <a:ext cx="6929486" cy="875098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Строительный комплекс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AB62087B-7630-A359-3BA7-AE7E8D1E4BA1}"/>
              </a:ext>
            </a:extLst>
          </p:cNvPr>
          <p:cNvSpPr txBox="1">
            <a:spLocks/>
          </p:cNvSpPr>
          <p:nvPr/>
        </p:nvSpPr>
        <p:spPr>
          <a:xfrm>
            <a:off x="142844" y="4286280"/>
            <a:ext cx="4286280" cy="7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Микрорайон «Северный»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502" b="45895"/>
          <a:stretch>
            <a:fillRect/>
          </a:stretch>
        </p:blipFill>
        <p:spPr>
          <a:xfrm>
            <a:off x="428596" y="1071552"/>
            <a:ext cx="4214841" cy="3143272"/>
          </a:xfrm>
          <a:prstGeom prst="rect">
            <a:avLst/>
          </a:prstGeom>
        </p:spPr>
      </p:pic>
      <p:pic>
        <p:nvPicPr>
          <p:cNvPr id="46082" name="Picture 2" descr="\\BELYNICHIFS\obmen\Руцкая (Идеология)\АКТИВ\Северный\Рисунок2.jpg"/>
          <p:cNvPicPr>
            <a:picLocks noChangeAspect="1" noChangeArrowheads="1"/>
          </p:cNvPicPr>
          <p:nvPr/>
        </p:nvPicPr>
        <p:blipFill>
          <a:blip r:embed="rId4"/>
          <a:srcRect t="56250" r="35266"/>
          <a:stretch>
            <a:fillRect/>
          </a:stretch>
        </p:blipFill>
        <p:spPr bwMode="auto">
          <a:xfrm>
            <a:off x="4786314" y="1071552"/>
            <a:ext cx="4071966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:\Руцкая\Актив\ДЛЯ ПРЕЗЕНТАЦИИ НА АКТИВ\1643390406_1-abrakadabra-fun-p-svetlo-biryuzovii-fon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21" cy="5143500"/>
          </a:xfrm>
          <a:prstGeom prst="rect">
            <a:avLst/>
          </a:prstGeom>
          <a:noFill/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2843428" y="5036362"/>
            <a:ext cx="6300575" cy="1313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146" name="AutoShape 2" descr="Светло бирюзовый фон - фото и картинки abrakadabra.fun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sp>
        <p:nvSpPr>
          <p:cNvPr id="8" name="Google Shape;299;p30"/>
          <p:cNvSpPr/>
          <p:nvPr/>
        </p:nvSpPr>
        <p:spPr>
          <a:xfrm>
            <a:off x="0" y="53578"/>
            <a:ext cx="6929486" cy="875098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Строительный комплекс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1571604" y="1000114"/>
          <a:ext cx="7121548" cy="3623392"/>
        </p:xfrm>
        <a:graphic>
          <a:graphicData uri="http://schemas.openxmlformats.org/presentationml/2006/ole">
            <p:oleObj spid="_x0000_s1026" name="Acrobat Document" r:id="rId4" imgW="42808320" imgH="30283920" progId="AcroExch.Document.DC">
              <p:embed/>
            </p:oleObj>
          </a:graphicData>
        </a:graphic>
      </p:graphicFrame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AB62087B-7630-A359-3BA7-AE7E8D1E4BA1}"/>
              </a:ext>
            </a:extLst>
          </p:cNvPr>
          <p:cNvSpPr txBox="1">
            <a:spLocks/>
          </p:cNvSpPr>
          <p:nvPr/>
        </p:nvSpPr>
        <p:spPr>
          <a:xfrm>
            <a:off x="142844" y="4214842"/>
            <a:ext cx="4286280" cy="7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Микрорайон «Приозёрный»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:\Руцкая\Актив\ДЛЯ ПРЕЗЕНТАЦИИ НА АКТИВ\1643390406_1-abrakadabra-fun-p-svetlo-biryuzovii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21" cy="5143500"/>
          </a:xfrm>
          <a:prstGeom prst="rect">
            <a:avLst/>
          </a:prstGeom>
          <a:noFill/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2843428" y="5036362"/>
            <a:ext cx="6300575" cy="1313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146" name="AutoShape 2" descr="Светло бирюзовый фон - фото и картинки abrakadabra.fun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sp>
        <p:nvSpPr>
          <p:cNvPr id="8" name="Google Shape;299;p30"/>
          <p:cNvSpPr/>
          <p:nvPr/>
        </p:nvSpPr>
        <p:spPr>
          <a:xfrm>
            <a:off x="0" y="53578"/>
            <a:ext cx="8786842" cy="875098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Строительство жилых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домов в сельской местности  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AB62087B-7630-A359-3BA7-AE7E8D1E4BA1}"/>
              </a:ext>
            </a:extLst>
          </p:cNvPr>
          <p:cNvSpPr txBox="1">
            <a:spLocks/>
          </p:cNvSpPr>
          <p:nvPr/>
        </p:nvSpPr>
        <p:spPr>
          <a:xfrm>
            <a:off x="142844" y="4214824"/>
            <a:ext cx="4286280" cy="7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Белыничский СПК «Колхоз «Родина»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71552"/>
            <a:ext cx="4188717" cy="3071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1071552"/>
            <a:ext cx="4071966" cy="3053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720169" y="-7987"/>
            <a:ext cx="3421812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67773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012160" y="839169"/>
            <a:ext cx="298976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текущем пятилетии будет продолжено развитие 8 городов-спутников как территорий с городской средой повышенной комфортности, оснащенной необходимой инфраструктурой.</a:t>
            </a:r>
          </a:p>
        </p:txBody>
      </p:sp>
    </p:spTree>
    <p:extLst>
      <p:ext uri="{BB962C8B-B14F-4D97-AF65-F5344CB8AC3E}">
        <p14:creationId xmlns:p14="http://schemas.microsoft.com/office/powerpoint/2010/main" xmlns="" val="3575661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22001" r="389"/>
          <a:stretch/>
        </p:blipFill>
        <p:spPr bwMode="auto">
          <a:xfrm>
            <a:off x="0" y="1131590"/>
            <a:ext cx="9108504" cy="401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r="50789" b="79400"/>
          <a:stretch/>
        </p:blipFill>
        <p:spPr bwMode="auto">
          <a:xfrm>
            <a:off x="0" y="0"/>
            <a:ext cx="4499992" cy="105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1" y="0"/>
            <a:ext cx="385192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67773" y="443622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11560" y="0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652120" y="555526"/>
            <a:ext cx="316835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Каждый белорус, независимо от места проживания, может получить гарантированную квалифицированную медицинскую помощь в любой точке нашей страны. Для этого созданы необходимые условия.</a:t>
            </a:r>
          </a:p>
        </p:txBody>
      </p:sp>
    </p:spTree>
    <p:extLst>
      <p:ext uri="{BB962C8B-B14F-4D97-AF65-F5344CB8AC3E}">
        <p14:creationId xmlns:p14="http://schemas.microsoft.com/office/powerpoint/2010/main" xmlns="" val="2647233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D:\Руцкая\Актив\ДЛЯ ПРЕЗЕНТАЦИИ НА АКТИВ\1643390406_1-abrakadabra-fun-p-svetlo-biryuzovii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21" cy="5143500"/>
          </a:xfrm>
          <a:prstGeom prst="rect">
            <a:avLst/>
          </a:prstGeom>
          <a:noFill/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2714615" y="5036362"/>
            <a:ext cx="6300575" cy="1313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Google Shape;299;p30"/>
          <p:cNvSpPr/>
          <p:nvPr/>
        </p:nvSpPr>
        <p:spPr>
          <a:xfrm>
            <a:off x="0" y="53578"/>
            <a:ext cx="9001156" cy="1017974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Ремонт сельских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учреждений здравоохранения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Белыничского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19" name="Picture 3" descr="D:\соц\новосел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3143255"/>
            <a:ext cx="2643206" cy="1714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Рисунок 21" descr="C:\Users\User\Desktop\Михальцову\IMG-f6f8dd16c1adeb3c252c7c827a8a19fa-V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214428"/>
            <a:ext cx="2643206" cy="18216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4" descr="\\BELYNICHIFS\obmen\Руцкая (Карпикова) (Идеология)\ЦРБ\фото (мед. учреждения)\Светиловичи\IMG_3463.JPG"/>
          <p:cNvPicPr>
            <a:picLocks noChangeAspect="1" noChangeArrowheads="1"/>
          </p:cNvPicPr>
          <p:nvPr/>
        </p:nvPicPr>
        <p:blipFill>
          <a:blip r:embed="rId5" cstate="print"/>
          <a:srcRect r="12963"/>
          <a:stretch>
            <a:fillRect/>
          </a:stretch>
        </p:blipFill>
        <p:spPr bwMode="auto">
          <a:xfrm>
            <a:off x="6072198" y="1214428"/>
            <a:ext cx="2643206" cy="18239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Рисунок 24" descr="C:\Users\User\Desktop\Михальцову\IMG-d9b7c1bb1719bf7f489134d7220dfa8e-V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67" r="831" b="4642"/>
          <a:stretch>
            <a:fillRect/>
          </a:stretch>
        </p:blipFill>
        <p:spPr bwMode="auto">
          <a:xfrm>
            <a:off x="428596" y="3143254"/>
            <a:ext cx="2643206" cy="1768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C:\Users\User\Desktop\Новая папка\Искровский ФАП\изображение_viber_2023-06-08_10-32-01-391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8461" b="13462"/>
          <a:stretch>
            <a:fillRect/>
          </a:stretch>
        </p:blipFill>
        <p:spPr bwMode="auto">
          <a:xfrm>
            <a:off x="3214678" y="1214428"/>
            <a:ext cx="2714644" cy="17859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C:\Users\User\Desktop\Михальцову\IMG-e4e4e0d8b48f83d2e2524a133b152e2e-V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121"/>
          <a:stretch>
            <a:fillRect/>
          </a:stretch>
        </p:blipFill>
        <p:spPr bwMode="auto">
          <a:xfrm>
            <a:off x="3214678" y="3143254"/>
            <a:ext cx="2714644" cy="1714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D:\Руцкая\Актив\ДЛЯ ПРЕЗЕНТАЦИИ НА АКТИВ\1643390406_1-abrakadabra-fun-p-svetlo-biryuzovii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21" cy="5143500"/>
          </a:xfrm>
          <a:prstGeom prst="rect">
            <a:avLst/>
          </a:prstGeom>
          <a:noFill/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2714615" y="5036362"/>
            <a:ext cx="6300575" cy="1313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Google Shape;299;p30"/>
          <p:cNvSpPr/>
          <p:nvPr/>
        </p:nvSpPr>
        <p:spPr>
          <a:xfrm>
            <a:off x="0" y="160718"/>
            <a:ext cx="6929486" cy="857256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Центральное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стерилизационное отделение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1142990"/>
            <a:ext cx="4429156" cy="2500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2285998"/>
            <a:ext cx="4357717" cy="2518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3077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D:\Руцкая\Актив\ДЛЯ ПРЕЗЕНТАЦИИ НА АКТИВ\1643390406_1-abrakadabra-fun-p-svetlo-biryuzovii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21" cy="5143500"/>
          </a:xfrm>
          <a:prstGeom prst="rect">
            <a:avLst/>
          </a:prstGeom>
          <a:noFill/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2714615" y="5036362"/>
            <a:ext cx="6300575" cy="1313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Google Shape;299;p30"/>
          <p:cNvSpPr/>
          <p:nvPr/>
        </p:nvSpPr>
        <p:spPr>
          <a:xfrm>
            <a:off x="0" y="53578"/>
            <a:ext cx="6929486" cy="1017974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Приобретено новое современное медицинское оборудование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8" name="Picture 4" descr="C:\Users\Усов Сергей Иванович\Desktop\new-rentgen1506-4.jpg"/>
          <p:cNvPicPr>
            <a:picLocks noChangeAspect="1" noChangeArrowheads="1"/>
          </p:cNvPicPr>
          <p:nvPr/>
        </p:nvPicPr>
        <p:blipFill>
          <a:blip r:embed="rId3" cstate="print"/>
          <a:srcRect r="2041"/>
          <a:stretch>
            <a:fillRect/>
          </a:stretch>
        </p:blipFill>
        <p:spPr bwMode="auto">
          <a:xfrm>
            <a:off x="4643438" y="3515090"/>
            <a:ext cx="3429024" cy="14141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3" descr="C:\Users\Усов Сергей Иванович\Desktop\new-rentgen1506-3.jpg"/>
          <p:cNvPicPr>
            <a:picLocks noChangeAspect="1" noChangeArrowheads="1"/>
          </p:cNvPicPr>
          <p:nvPr/>
        </p:nvPicPr>
        <p:blipFill>
          <a:blip r:embed="rId4" cstate="print"/>
          <a:srcRect r="499"/>
          <a:stretch>
            <a:fillRect/>
          </a:stretch>
        </p:blipFill>
        <p:spPr bwMode="auto">
          <a:xfrm>
            <a:off x="1071538" y="3500444"/>
            <a:ext cx="3286148" cy="14787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7" descr="D:\Руцкая\соц\2025\ЦРБ фото\светильники в операционной хирургического отделен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1125130"/>
            <a:ext cx="2000264" cy="21967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8" descr="D:\Руцкая\соц\2025\ЦРБ фото\2 аппарата магнитотерапии физиотерапевтическое оборудовани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1160850"/>
            <a:ext cx="2000264" cy="2160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13" t="1733" r="3126" b="2927"/>
          <a:stretch>
            <a:fillRect/>
          </a:stretch>
        </p:blipFill>
        <p:spPr bwMode="auto">
          <a:xfrm>
            <a:off x="3493936" y="1178709"/>
            <a:ext cx="2078196" cy="2143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8090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D:\Руцкая\Актив\ДЛЯ ПРЕЗЕНТАЦИИ НА АКТИВ\1643390406_1-abrakadabra-fun-p-svetlo-biryuzovii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21" cy="5143500"/>
          </a:xfrm>
          <a:prstGeom prst="rect">
            <a:avLst/>
          </a:prstGeom>
          <a:noFill/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2714615" y="5036362"/>
            <a:ext cx="6300575" cy="1313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Google Shape;299;p30"/>
          <p:cNvSpPr/>
          <p:nvPr/>
        </p:nvSpPr>
        <p:spPr>
          <a:xfrm>
            <a:off x="0" y="0"/>
            <a:ext cx="6929486" cy="1017974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Укрепление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материально-технической базы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8" name="Picture 2" descr="\\BELYNICHIFS\obmen\ИДЕОЛОГИЯ\скорая\dsc_0453-scal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063478"/>
            <a:ext cx="3643338" cy="1909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3" descr="\\BELYNICHIFS\obmen\ИДЕОЛОГИЯ\скорая\Dve-mashiny-skoroj-medicinskoj-pomoshchi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089286"/>
            <a:ext cx="3571900" cy="1857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 descr="\\BELYNICHIFS\obmen\ИДЕОЛОГИЯ\скорая\Dve-mashiny-skoroj-medicinskoj-pomoshchi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7127" y="1071552"/>
            <a:ext cx="3579650" cy="1861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D:\ДЛЯ ПРЕЗЕНТАЦИИ НА АКТИВ\ЦРБ фото\автомобиль смп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085" b="26273"/>
          <a:stretch/>
        </p:blipFill>
        <p:spPr bwMode="auto">
          <a:xfrm>
            <a:off x="857224" y="3103798"/>
            <a:ext cx="3643338" cy="18546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D:\Руцкая\Актив\ДЛЯ ПРЕЗЕНТАЦИИ НА АКТИВ\1643390406_1-abrakadabra-fun-p-svetlo-biryuzovii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21" cy="5143500"/>
          </a:xfrm>
          <a:prstGeom prst="rect">
            <a:avLst/>
          </a:prstGeom>
          <a:noFill/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2714615" y="5036362"/>
            <a:ext cx="6300575" cy="1313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Google Shape;299;p30"/>
          <p:cNvSpPr/>
          <p:nvPr/>
        </p:nvSpPr>
        <p:spPr>
          <a:xfrm>
            <a:off x="0" y="160718"/>
            <a:ext cx="6929486" cy="857256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Текущий ремонт в городских структурных подразделениях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9" name="Picture 9" descr="C:\Users\Ruckaya_YaA\Downloads\photo_5280963995160925739_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231655"/>
            <a:ext cx="3786214" cy="3768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" descr="C:\Users\Ruckaya_YaA\Downloads\IMG_35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286" y="3181074"/>
            <a:ext cx="3436962" cy="1819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C:\Users\Ruckaya_YaA\Downloads\IMG_35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3" y="1256449"/>
            <a:ext cx="3429025" cy="1815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D:\Руцкая\Актив\ДЛЯ ПРЕЗЕНТАЦИИ НА АКТИВ\1643390406_1-abrakadabra-fun-p-svetlo-biryuzovii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21" cy="5143500"/>
          </a:xfrm>
          <a:prstGeom prst="rect">
            <a:avLst/>
          </a:prstGeom>
          <a:noFill/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2714615" y="5036362"/>
            <a:ext cx="6300575" cy="1313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Google Shape;299;p30"/>
          <p:cNvSpPr/>
          <p:nvPr/>
        </p:nvSpPr>
        <p:spPr>
          <a:xfrm>
            <a:off x="0" y="160718"/>
            <a:ext cx="6929486" cy="857256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Высокотехнологичная медицина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13" name="Text 2"/>
          <p:cNvSpPr/>
          <p:nvPr/>
        </p:nvSpPr>
        <p:spPr>
          <a:xfrm>
            <a:off x="595789" y="1142990"/>
            <a:ext cx="3976211" cy="2657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Лапароскопическая стойка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4" name="Text 3"/>
          <p:cNvSpPr/>
          <p:nvPr/>
        </p:nvSpPr>
        <p:spPr>
          <a:xfrm>
            <a:off x="755578" y="1500180"/>
            <a:ext cx="3816433" cy="1134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Roboto" pitchFamily="34" charset="-122"/>
                <a:cs typeface="Roboto" pitchFamily="34" charset="-120"/>
              </a:rPr>
              <a:t>Приобретена и установлена для оказания высокотехнологичной медицинской помощи жителям Белыничского и Круглянского районов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7" name="Text 5"/>
          <p:cNvSpPr/>
          <p:nvPr/>
        </p:nvSpPr>
        <p:spPr>
          <a:xfrm>
            <a:off x="612017" y="3143254"/>
            <a:ext cx="3760946" cy="2657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Современные технологии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11081"/>
            <a:ext cx="97164" cy="124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36" y="3543858"/>
            <a:ext cx="89610" cy="114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70" y="3500444"/>
            <a:ext cx="37444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Новое оборудование позволяет проводить малоинвазивные операции, сокращая сроки восстановления пациентов</a:t>
            </a:r>
          </a:p>
        </p:txBody>
      </p:sp>
      <p:pic>
        <p:nvPicPr>
          <p:cNvPr id="1026" name="Picture 2" descr="D:\Руцкая\Актив\ДЛЯ ПРЕЗЕНТАЦИИ НА АКТИВ\ЦРБ фото\стой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9" y="1125130"/>
            <a:ext cx="3839771" cy="38397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5047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5400000">
            <a:off x="4211962" y="-3764953"/>
            <a:ext cx="720077" cy="864096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32079" y="278529"/>
            <a:ext cx="82798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ru-RU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СПОРТИВНАЯ ИНФРАСТРУКТУРА </a:t>
            </a:r>
            <a:endParaRPr lang="ru-RU" sz="3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14854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D:\Руцкая\Актив\ДЛЯ ПРЕЗЕНТАЦИИ НА АКТИВ\1643390406_1-abrakadabra-fun-p-svetlo-biryuzovii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904" y="0"/>
            <a:ext cx="9144021" cy="5143500"/>
          </a:xfrm>
          <a:prstGeom prst="rect">
            <a:avLst/>
          </a:prstGeom>
          <a:noFill/>
        </p:spPr>
      </p:pic>
      <p:sp>
        <p:nvSpPr>
          <p:cNvPr id="12" name="Google Shape;299;p30"/>
          <p:cNvSpPr/>
          <p:nvPr/>
        </p:nvSpPr>
        <p:spPr>
          <a:xfrm>
            <a:off x="-5904" y="160718"/>
            <a:ext cx="6929486" cy="857256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Городской стадион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новые возможности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для спорта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16389" name="Picture 5" descr="C:\Users\Ruckaya_YaA\Downloads\photo_5327863934226661073_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1142990"/>
            <a:ext cx="2643206" cy="1765846"/>
          </a:xfrm>
          <a:prstGeom prst="rect">
            <a:avLst/>
          </a:prstGeom>
          <a:noFill/>
        </p:spPr>
      </p:pic>
      <p:pic>
        <p:nvPicPr>
          <p:cNvPr id="16390" name="Picture 6" descr="C:\Users\Ruckaya_YaA\Downloads\photo_5327863934226661074_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142990"/>
            <a:ext cx="2571768" cy="1718120"/>
          </a:xfrm>
          <a:prstGeom prst="rect">
            <a:avLst/>
          </a:prstGeom>
          <a:noFill/>
        </p:spPr>
      </p:pic>
      <p:pic>
        <p:nvPicPr>
          <p:cNvPr id="16391" name="Picture 7" descr="C:\Users\Ruckaya_YaA\Downloads\photo_5327863934226661075_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142990"/>
            <a:ext cx="2571768" cy="1718120"/>
          </a:xfrm>
          <a:prstGeom prst="rect">
            <a:avLst/>
          </a:prstGeom>
          <a:noFill/>
        </p:spPr>
      </p:pic>
      <p:pic>
        <p:nvPicPr>
          <p:cNvPr id="16392" name="Picture 8" descr="C:\Users\Ruckaya_YaA\Downloads\photo_5327863934226661078_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3071816"/>
            <a:ext cx="2643206" cy="1670395"/>
          </a:xfrm>
          <a:prstGeom prst="rect">
            <a:avLst/>
          </a:prstGeom>
          <a:noFill/>
        </p:spPr>
      </p:pic>
      <p:pic>
        <p:nvPicPr>
          <p:cNvPr id="16393" name="Picture 9" descr="C:\Users\Ruckaya_YaA\Downloads\photo_5327863934226661080_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3071816"/>
            <a:ext cx="2571768" cy="1718120"/>
          </a:xfrm>
          <a:prstGeom prst="rect">
            <a:avLst/>
          </a:prstGeom>
          <a:noFill/>
        </p:spPr>
      </p:pic>
      <p:pic>
        <p:nvPicPr>
          <p:cNvPr id="16394" name="Picture 10" descr="C:\Users\Ruckaya_YaA\Downloads\photo_5327863934226661106_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3068208"/>
            <a:ext cx="2571768" cy="1718120"/>
          </a:xfrm>
          <a:prstGeom prst="rect">
            <a:avLst/>
          </a:prstGeom>
          <a:noFill/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2714615" y="5036362"/>
            <a:ext cx="6300575" cy="1313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1178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D:\Руцкая\Актив\ДЛЯ ПРЕЗЕНТАЦИИ НА АКТИВ\1643390406_1-abrakadabra-fun-p-svetlo-biryuzovii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904" y="0"/>
            <a:ext cx="9144021" cy="5143500"/>
          </a:xfrm>
          <a:prstGeom prst="rect">
            <a:avLst/>
          </a:prstGeom>
          <a:noFill/>
        </p:spPr>
      </p:pic>
      <p:sp>
        <p:nvSpPr>
          <p:cNvPr id="12" name="Google Shape;299;p30"/>
          <p:cNvSpPr/>
          <p:nvPr/>
        </p:nvSpPr>
        <p:spPr>
          <a:xfrm>
            <a:off x="-5904" y="160718"/>
            <a:ext cx="6929486" cy="857256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Городской стадион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новые возможности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для спорта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16386" name="Picture 2" descr="D:\Руцкая\Актив\ДЛЯ ПРЕЗЕНТАЦИИ НА АКТИВ\фото футбольного праздника\ФОТО -подборка-20260128T130925Z-3-001\¦д¦Ю¦в¦Ю -¦¬¦-¦+¦-¦-TА¦¦¦-\DSC06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071552"/>
            <a:ext cx="3000396" cy="1905110"/>
          </a:xfrm>
          <a:prstGeom prst="rect">
            <a:avLst/>
          </a:prstGeom>
          <a:noFill/>
        </p:spPr>
      </p:pic>
      <p:pic>
        <p:nvPicPr>
          <p:cNvPr id="16387" name="Picture 3" descr="D:\Руцкая\Актив\ДЛЯ ПРЕЗЕНТАЦИИ НА АКТИВ\фото футбольного праздника\ФОТО -подборка-20260128T130925Z-3-001\¦д¦Ю¦в¦Ю -¦¬¦-¦+¦-¦-TА¦¦¦-\IMG_20250908_102820_44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1071552"/>
            <a:ext cx="3857652" cy="3854852"/>
          </a:xfrm>
          <a:prstGeom prst="rect">
            <a:avLst/>
          </a:prstGeom>
          <a:noFill/>
        </p:spPr>
      </p:pic>
      <p:pic>
        <p:nvPicPr>
          <p:cNvPr id="16388" name="Picture 4" descr="D:\Руцкая\Актив\ДЛЯ ПРЕЗЕНТАЦИИ НА АКТИВ\фото футбольного праздника\ФОТО -подборка-20260128T130925Z-3-001\¦д¦Ю¦в¦Ю -¦¬¦-¦+¦-¦-TА¦¦¦-\DSC061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071816"/>
            <a:ext cx="3000396" cy="1868464"/>
          </a:xfrm>
          <a:prstGeom prst="rect">
            <a:avLst/>
          </a:prstGeom>
          <a:noFill/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2714615" y="5036362"/>
            <a:ext cx="6300575" cy="1313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1178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3312368" cy="19802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83568" y="580786"/>
            <a:ext cx="3402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УСПЕШНО РЕАЛИЗОВАННЫЕ ГОСУДАРСТВЕННЫЕ ПРОГРАММЫ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2499742"/>
            <a:ext cx="4608512" cy="1577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50" b="1" dirty="0"/>
              <a:t>Возрождения и развития села </a:t>
            </a:r>
            <a:r>
              <a:rPr lang="ru-RU" b="1" dirty="0"/>
              <a:t>(2005–</a:t>
            </a:r>
            <a:br>
              <a:rPr lang="ru-RU" b="1" dirty="0"/>
            </a:br>
            <a:r>
              <a:rPr lang="ru-RU" b="1" dirty="0"/>
              <a:t>2010 гг.).</a:t>
            </a:r>
          </a:p>
          <a:p>
            <a:r>
              <a:rPr lang="ru-RU" sz="1850" b="1" dirty="0"/>
              <a:t>Устойчивого развития села (2011–2015 гг.).</a:t>
            </a:r>
          </a:p>
          <a:p>
            <a:r>
              <a:rPr lang="ru-RU" b="1" dirty="0"/>
              <a:t>Развития аграрного бизнеса (2016–2020 гг.).</a:t>
            </a:r>
          </a:p>
          <a:p>
            <a:pPr>
              <a:spcBef>
                <a:spcPts val="600"/>
              </a:spcBef>
            </a:pPr>
            <a:r>
              <a:rPr lang="ru-RU" sz="1900" b="1" dirty="0"/>
              <a:t>Аграрный бизнес (2021–2025 гг.).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2581383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3136653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3400953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3795886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4155926"/>
            <a:ext cx="67687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/>
              <a:t>В декабре 2025 г. утверждена новая </a:t>
            </a:r>
            <a:r>
              <a:rPr lang="ru-RU" sz="1500" b="1" i="1" dirty="0"/>
              <a:t>программа «АПК будущего» на </a:t>
            </a:r>
            <a:br>
              <a:rPr lang="ru-RU" sz="1500" b="1" i="1" dirty="0"/>
            </a:br>
            <a:r>
              <a:rPr lang="ru-RU" sz="1500" b="1" i="1" dirty="0"/>
              <a:t>2026–2030 гг.</a:t>
            </a:r>
            <a:r>
              <a:rPr lang="ru-RU" sz="1500" i="1" dirty="0"/>
              <a:t>, что подтверждает системный подход к развитию отрасли.</a:t>
            </a:r>
          </a:p>
        </p:txBody>
      </p:sp>
    </p:spTree>
    <p:extLst>
      <p:ext uri="{BB962C8B-B14F-4D97-AF65-F5344CB8AC3E}">
        <p14:creationId xmlns:p14="http://schemas.microsoft.com/office/powerpoint/2010/main" xmlns="" val="1564614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D:\Руцкая\Актив\ДЛЯ ПРЕЗЕНТАЦИИ НА АКТИВ\1643390406_1-abrakadabra-fun-p-svetlo-biryuzovii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904" y="0"/>
            <a:ext cx="9144021" cy="5143500"/>
          </a:xfrm>
          <a:prstGeom prst="rect">
            <a:avLst/>
          </a:prstGeom>
          <a:noFill/>
        </p:spPr>
      </p:pic>
      <p:sp>
        <p:nvSpPr>
          <p:cNvPr id="12" name="Google Shape;299;p30"/>
          <p:cNvSpPr/>
          <p:nvPr/>
        </p:nvSpPr>
        <p:spPr>
          <a:xfrm>
            <a:off x="-5904" y="160718"/>
            <a:ext cx="6929486" cy="857256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Спорт для всех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7" name="Picture 2" descr="D:\Руцкая\Фотоархив 2023-2024\фото на актив\Облако Mail (2)\DSC02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000378"/>
            <a:ext cx="2643206" cy="17622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3" descr="C:\Users\Ruckaya_YaA\Downloads\photo_5422794084541650934_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402" y="1142990"/>
            <a:ext cx="2655400" cy="1714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4" descr="D:\Руцкая\Фотоархив 2023-2024\фото на актив\Облако Mail (2)\DSC02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246" y="1142990"/>
            <a:ext cx="2571638" cy="1714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5" descr="D:\Руцкая\Фотоархив 2023-2024\фото на актив\Облако Mail (2)\DSC020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328" y="1142990"/>
            <a:ext cx="2571638" cy="1714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410" name="Picture 2" descr="C:\Users\Ruckaya_YaA\Downloads\photo_5193053298876347981_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7" y="3000378"/>
            <a:ext cx="2571768" cy="1714014"/>
          </a:xfrm>
          <a:prstGeom prst="rect">
            <a:avLst/>
          </a:prstGeom>
          <a:noFill/>
        </p:spPr>
      </p:pic>
      <p:pic>
        <p:nvPicPr>
          <p:cNvPr id="17411" name="Picture 3" descr="C:\Users\Ruckaya_YaA\Downloads\photo_5193053298876347983_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98" y="3000378"/>
            <a:ext cx="2571768" cy="1714014"/>
          </a:xfrm>
          <a:prstGeom prst="rect">
            <a:avLst/>
          </a:prstGeom>
          <a:noFill/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2714615" y="5036362"/>
            <a:ext cx="6300575" cy="1313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1178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:\Руцкая\Актив\ДЛЯ ПРЕЗЕНТАЦИИ НА АКТИВ\1643390406_1-abrakadabra-fun-p-svetlo-biryuzovii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21" cy="5143500"/>
          </a:xfrm>
          <a:prstGeom prst="rect">
            <a:avLst/>
          </a:prstGeom>
          <a:noFill/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2843428" y="5036362"/>
            <a:ext cx="6300575" cy="1313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146" name="AutoShape 2" descr="Светло бирюзовый фон - фото и картинки abrakadabra.fun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sp>
        <p:nvSpPr>
          <p:cNvPr id="8" name="Google Shape;299;p30"/>
          <p:cNvSpPr/>
          <p:nvPr/>
        </p:nvSpPr>
        <p:spPr>
          <a:xfrm>
            <a:off x="0" y="53578"/>
            <a:ext cx="6929486" cy="803660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Детские игровые площадки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в </a:t>
            </a:r>
            <a:r>
              <a:rPr lang="ru-RU" sz="2000" b="1" dirty="0" err="1" smtClean="0">
                <a:solidFill>
                  <a:schemeClr val="bg1"/>
                </a:solidFill>
              </a:rPr>
              <a:t>агрогородке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Техтин</a:t>
            </a:r>
            <a:r>
              <a:rPr lang="ru-RU" sz="2000" b="1" dirty="0" smtClean="0">
                <a:solidFill>
                  <a:schemeClr val="bg1"/>
                </a:solidFill>
              </a:rPr>
              <a:t> и в деревне Заполье</a:t>
            </a:r>
            <a:endParaRPr lang="ru-RU" sz="2000" b="1" dirty="0">
              <a:solidFill>
                <a:schemeClr val="bg1">
                  <a:lumMod val="9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1071552"/>
            <a:ext cx="2500330" cy="16430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93" t="22018" r="7288" b="36637"/>
          <a:stretch/>
        </p:blipFill>
        <p:spPr>
          <a:xfrm>
            <a:off x="3214678" y="3000378"/>
            <a:ext cx="2502020" cy="164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3000378"/>
            <a:ext cx="2571769" cy="164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78" y="1071552"/>
            <a:ext cx="2500330" cy="1643074"/>
          </a:xfrm>
          <a:prstGeom prst="rect">
            <a:avLst/>
          </a:prstGeom>
        </p:spPr>
      </p:pic>
      <p:pic>
        <p:nvPicPr>
          <p:cNvPr id="62466" name="Picture 2" descr="C:\Users\Ruckaya_YaA\Downloads\photo_5285089637666251482_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3052869"/>
            <a:ext cx="2500330" cy="1590583"/>
          </a:xfrm>
          <a:prstGeom prst="rect">
            <a:avLst/>
          </a:prstGeom>
          <a:noFill/>
        </p:spPr>
      </p:pic>
      <p:pic>
        <p:nvPicPr>
          <p:cNvPr id="62467" name="Picture 3" descr="C:\Users\Ruckaya_YaA\Downloads\photo_5285089637666251481_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1071552"/>
            <a:ext cx="2500330" cy="15905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5400000">
            <a:off x="4211962" y="-3764953"/>
            <a:ext cx="720077" cy="864096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32079" y="278529"/>
            <a:ext cx="82798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ИНТЕЛЛЕКТУАЛЬНЫЙ ПОТЕНЦИАЛ 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15838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-108520" y="167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431856"/>
            <a:ext cx="5760640" cy="122357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23638" y="522424"/>
            <a:ext cx="65846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ДОРОЖНОЕ СТРОИТЕЛЬСТВО: </a:t>
            </a:r>
            <a:b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ПЯТИЛЕТКИ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923678"/>
            <a:ext cx="6192688" cy="260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ru-RU" sz="2100" b="1" dirty="0"/>
              <a:t>🚧 ОТРЕМОНТИРОВАНО И ПОСТРОЕНО ДОРОГ</a:t>
            </a:r>
            <a:endParaRPr lang="ru-RU" sz="2100" dirty="0"/>
          </a:p>
          <a:p>
            <a:pPr>
              <a:lnSpc>
                <a:spcPts val="2800"/>
              </a:lnSpc>
            </a:pPr>
            <a:r>
              <a:rPr lang="ru-RU" sz="2100" b="1" dirty="0"/>
              <a:t>18 529 км</a:t>
            </a:r>
            <a:r>
              <a:rPr lang="ru-RU" sz="2100" dirty="0"/>
              <a:t> (в 1,4 раза &gt; 2016–2020):</a:t>
            </a:r>
          </a:p>
          <a:p>
            <a:pPr lvl="1">
              <a:lnSpc>
                <a:spcPts val="2800"/>
              </a:lnSpc>
            </a:pPr>
            <a:r>
              <a:rPr lang="ru-RU" sz="2100" dirty="0"/>
              <a:t>местные: </a:t>
            </a:r>
            <a:r>
              <a:rPr lang="ru-RU" sz="2100" b="1" dirty="0"/>
              <a:t>11 836 км;</a:t>
            </a:r>
          </a:p>
          <a:p>
            <a:pPr lvl="1">
              <a:lnSpc>
                <a:spcPts val="2800"/>
              </a:lnSpc>
            </a:pPr>
            <a:r>
              <a:rPr lang="ru-RU" sz="2100" dirty="0"/>
              <a:t>республиканские: </a:t>
            </a:r>
            <a:r>
              <a:rPr lang="ru-RU" sz="2100" b="1" dirty="0"/>
              <a:t>6 693 км.</a:t>
            </a:r>
          </a:p>
          <a:p>
            <a:pPr>
              <a:lnSpc>
                <a:spcPts val="2800"/>
              </a:lnSpc>
            </a:pPr>
            <a:r>
              <a:rPr lang="ru-RU" sz="2100" b="1" dirty="0"/>
              <a:t>🌉 МОСТОВЫЕ СООРУЖЕНИЯ</a:t>
            </a:r>
            <a:endParaRPr lang="ru-RU" sz="2100" dirty="0"/>
          </a:p>
          <a:p>
            <a:pPr>
              <a:lnSpc>
                <a:spcPts val="2800"/>
              </a:lnSpc>
            </a:pPr>
            <a:r>
              <a:rPr lang="ru-RU" sz="2100" b="1" dirty="0"/>
              <a:t>25 000 погонных метров</a:t>
            </a:r>
            <a:r>
              <a:rPr lang="ru-RU" sz="2100" dirty="0"/>
              <a:t> (в 1,4 раза &gt;):</a:t>
            </a:r>
          </a:p>
          <a:p>
            <a:pPr>
              <a:lnSpc>
                <a:spcPts val="2800"/>
              </a:lnSpc>
            </a:pPr>
            <a:r>
              <a:rPr lang="ru-RU" sz="2100" b="1" dirty="0"/>
              <a:t>500+ мостов</a:t>
            </a:r>
            <a:r>
              <a:rPr lang="ru-RU" sz="2100" dirty="0"/>
              <a:t>, из них 200 — на местных дорогах.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89842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75506"/>
            <a:ext cx="4536504" cy="97356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3968" y="446787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ОБНОВЛЕНИЕ ОБЩЕСТВЕННОГО ТРАНСПОРТА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29258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:\Руцкая\Актив\ДЛЯ ПРЕЗЕНТАЦИИ НА АКТИВ\1643390406_1-abrakadabra-fun-p-svetlo-biryuzovii-fon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21" cy="5143500"/>
          </a:xfrm>
          <a:prstGeom prst="rect">
            <a:avLst/>
          </a:prstGeom>
          <a:noFill/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2843428" y="5036362"/>
            <a:ext cx="6300575" cy="1313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146" name="AutoShape 2" descr="Светло бирюзовый фон - фото и картинки abrakadabra.fun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243" y="2995153"/>
            <a:ext cx="2928958" cy="1885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554" name="Picture 2" descr="C:\Users\Ruckaya_YaA\Downloads\photo_5470046223810556046_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32688" y="2960320"/>
            <a:ext cx="2926100" cy="1928826"/>
          </a:xfrm>
          <a:prstGeom prst="rect">
            <a:avLst/>
          </a:prstGeom>
          <a:noFill/>
        </p:spPr>
      </p:pic>
      <p:pic>
        <p:nvPicPr>
          <p:cNvPr id="23556" name="Picture 4" descr="C:\Users\Ruckaya_YaA\Downloads\photo_5470046223810556045_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850" y="2971147"/>
            <a:ext cx="2786082" cy="1928826"/>
          </a:xfrm>
          <a:prstGeom prst="rect">
            <a:avLst/>
          </a:prstGeom>
          <a:noFill/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55409717"/>
              </p:ext>
            </p:extLst>
          </p:nvPr>
        </p:nvGraphicFramePr>
        <p:xfrm>
          <a:off x="395536" y="193684"/>
          <a:ext cx="8280920" cy="25946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5906"/>
                <a:gridCol w="1275263"/>
                <a:gridCol w="1275263"/>
                <a:gridCol w="846196"/>
                <a:gridCol w="1222210"/>
                <a:gridCol w="1222210"/>
                <a:gridCol w="1033872"/>
              </a:tblGrid>
              <a:tr h="396240"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</a:rPr>
                        <a:t>Ремонт республиканских и местных автомобильных </a:t>
                      </a:r>
                      <a:r>
                        <a:rPr lang="ru-RU" sz="1400" b="1" dirty="0" smtClean="0">
                          <a:effectLst/>
                        </a:rPr>
                        <a:t>дорог (Белыничский</a:t>
                      </a:r>
                      <a:r>
                        <a:rPr lang="ru-RU" sz="1400" b="1" baseline="0" dirty="0" smtClean="0">
                          <a:effectLst/>
                        </a:rPr>
                        <a:t> район)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352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x-none" sz="1100">
                          <a:effectLst/>
                        </a:rPr>
                        <a:t> </a:t>
                      </a:r>
                      <a:r>
                        <a:rPr lang="ru-RU" sz="1100">
                          <a:effectLst/>
                        </a:rPr>
                        <a:t>тип дороги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</a:rPr>
                        <a:t>2021-2025 гг.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</a:rPr>
                        <a:t>2025г.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</a:rPr>
                        <a:t>2026 г. (планы)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905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</a:rPr>
                        <a:t>Протяженность, км.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</a:rPr>
                        <a:t>Финансирование, млн. руб.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</a:rPr>
                        <a:t>Протяженность, км.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</a:rPr>
                        <a:t>Финансирование, млн. руб.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</a:rPr>
                        <a:t>Протяженность, км.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</a:rPr>
                        <a:t>Финансирование, млн. руб.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 anchor="ctr"/>
                </a:tc>
              </a:tr>
              <a:tr h="5270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Республиканские дороги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</a:rPr>
                        <a:t>76,3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</a:rPr>
                        <a:t>18,3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</a:rPr>
                        <a:t>7,3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</a:rPr>
                        <a:t>3,0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</a:rPr>
                        <a:t>10,6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</a:rPr>
                        <a:t>4,2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 anchor="ctr"/>
                </a:tc>
              </a:tr>
              <a:tr h="308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Местные дороги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</a:rPr>
                        <a:t>87,0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</a:rPr>
                        <a:t>17,9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</a:rPr>
                        <a:t>23,9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</a:rPr>
                        <a:t>6,0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</a:rPr>
                        <a:t>12,2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</a:rPr>
                        <a:t>4,5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 anchor="ctr"/>
                </a:tc>
              </a:tr>
              <a:tr h="308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</a:rPr>
                        <a:t>163,3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</a:rPr>
                        <a:t>36,2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</a:rPr>
                        <a:t>31,2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</a:rPr>
                        <a:t>9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</a:rPr>
                        <a:t>22,8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</a:rPr>
                        <a:t>8,7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9525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:\Руцкая\Актив\ДЛЯ ПРЕЗЕНТАЦИИ НА АКТИВ\1643390406_1-abrakadabra-fun-p-svetlo-biryuzovii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21" cy="5143500"/>
          </a:xfrm>
          <a:prstGeom prst="rect">
            <a:avLst/>
          </a:prstGeom>
          <a:noFill/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2843428" y="5036362"/>
            <a:ext cx="6300575" cy="1313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146" name="AutoShape 2" descr="Светло бирюзовый фон - фото и картинки abrakadabra.fun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sp>
        <p:nvSpPr>
          <p:cNvPr id="14" name="Google Shape;299;p30"/>
          <p:cNvSpPr/>
          <p:nvPr/>
        </p:nvSpPr>
        <p:spPr>
          <a:xfrm>
            <a:off x="0" y="71420"/>
            <a:ext cx="8001024" cy="714380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Приобретено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14 единиц дорожной техники и оборудования</a:t>
            </a:r>
            <a:endParaRPr lang="ru-RU" sz="2400" b="1" dirty="0">
              <a:solidFill>
                <a:schemeClr val="bg1">
                  <a:lumMod val="95000"/>
                </a:schemeClr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47727893"/>
              </p:ext>
            </p:extLst>
          </p:nvPr>
        </p:nvGraphicFramePr>
        <p:xfrm>
          <a:off x="214282" y="840635"/>
          <a:ext cx="8501122" cy="41600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7576"/>
                <a:gridCol w="1281550"/>
                <a:gridCol w="5661996"/>
              </a:tblGrid>
              <a:tr h="4766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Организация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78" marR="677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Количество, ед.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78" marR="677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Наименование техники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78" marR="67778" marT="0" marB="0"/>
                </a:tc>
              </a:tr>
              <a:tr h="23832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ДРСУ - 170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78" marR="67778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</a:rPr>
                        <a:t>2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78" marR="677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МАЗ-6501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78" marR="67778" marT="0" marB="0"/>
                </a:tc>
              </a:tr>
              <a:tr h="238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</a:rPr>
                        <a:t>Пескоразбрызгиватель</a:t>
                      </a:r>
                      <a:r>
                        <a:rPr lang="ru-RU" sz="1500" dirty="0">
                          <a:effectLst/>
                        </a:rPr>
                        <a:t> с отвалом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78" marR="67778" marT="0" marB="0"/>
                </a:tc>
              </a:tr>
              <a:tr h="238322">
                <a:tc row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ДЭУ-74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78" marR="67778" marT="0" marB="0"/>
                </a:tc>
                <a:tc row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</a:rPr>
                        <a:t>12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78" marR="677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Трактор Беларус-1221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78" marR="67778" marT="0" marB="0"/>
                </a:tc>
              </a:tr>
              <a:tr h="238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Разметочная </a:t>
                      </a:r>
                      <a:r>
                        <a:rPr lang="ru-RU" sz="1500" dirty="0" smtClean="0">
                          <a:effectLst/>
                        </a:rPr>
                        <a:t>машина </a:t>
                      </a:r>
                      <a:r>
                        <a:rPr lang="en-US" sz="1500" dirty="0" err="1" smtClean="0">
                          <a:effectLst/>
                        </a:rPr>
                        <a:t>Schtaerv</a:t>
                      </a:r>
                      <a:r>
                        <a:rPr lang="en-US" sz="1500" baseline="0" dirty="0" smtClean="0">
                          <a:effectLst/>
                        </a:rPr>
                        <a:t> </a:t>
                      </a:r>
                      <a:r>
                        <a:rPr lang="en-US" sz="1500" baseline="0" dirty="0" err="1" smtClean="0">
                          <a:effectLst/>
                        </a:rPr>
                        <a:t>Wega</a:t>
                      </a:r>
                      <a:r>
                        <a:rPr lang="en-US" sz="1500" baseline="0" dirty="0" smtClean="0">
                          <a:effectLst/>
                        </a:rPr>
                        <a:t> 35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78" marR="67778" marT="0" marB="0"/>
                </a:tc>
              </a:tr>
              <a:tr h="4766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Машина для ямочного ремонта асфальтобетонных покрытий БИС-310М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78" marR="67778" marT="0" marB="0"/>
                </a:tc>
              </a:tr>
              <a:tr h="238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Мотопомпа </a:t>
                      </a:r>
                      <a:r>
                        <a:rPr lang="ru-RU" sz="1500" dirty="0" smtClean="0">
                          <a:effectLst/>
                        </a:rPr>
                        <a:t>бензиновая</a:t>
                      </a:r>
                      <a:r>
                        <a:rPr lang="en-US" sz="1500" dirty="0" smtClean="0">
                          <a:effectLst/>
                        </a:rPr>
                        <a:t> ECOVVP-1204 C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78" marR="67778" marT="0" marB="0"/>
                </a:tc>
              </a:tr>
              <a:tr h="4766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Оборудование навесное для устройства и укрепления </a:t>
                      </a:r>
                      <a:r>
                        <a:rPr lang="ru-RU" sz="1500" dirty="0" smtClean="0">
                          <a:effectLst/>
                        </a:rPr>
                        <a:t>обочин</a:t>
                      </a:r>
                      <a:r>
                        <a:rPr lang="en-US" sz="1500" dirty="0" smtClean="0">
                          <a:effectLst/>
                        </a:rPr>
                        <a:t> </a:t>
                      </a:r>
                      <a:r>
                        <a:rPr lang="ru-RU" sz="1500" dirty="0" smtClean="0">
                          <a:effectLst/>
                        </a:rPr>
                        <a:t>МУОБ</a:t>
                      </a:r>
                      <a:r>
                        <a:rPr lang="ru-RU" sz="1500" baseline="0" dirty="0" smtClean="0">
                          <a:effectLst/>
                        </a:rPr>
                        <a:t>-3.0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78" marR="67778" marT="0" marB="0"/>
                </a:tc>
              </a:tr>
              <a:tr h="238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</a:rPr>
                        <a:t>Виброплита</a:t>
                      </a:r>
                      <a:r>
                        <a:rPr lang="ru-RU" sz="1500" dirty="0">
                          <a:effectLst/>
                        </a:rPr>
                        <a:t> (3 ед.)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78" marR="67778" marT="0" marB="0"/>
                </a:tc>
              </a:tr>
              <a:tr h="238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Погрузчик универсальный </a:t>
                      </a:r>
                      <a:r>
                        <a:rPr lang="ru-RU" sz="1500" dirty="0" err="1">
                          <a:effectLst/>
                        </a:rPr>
                        <a:t>Амкодор</a:t>
                      </a:r>
                      <a:r>
                        <a:rPr lang="ru-RU" sz="1500" dirty="0">
                          <a:effectLst/>
                        </a:rPr>
                        <a:t> 342С4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78" marR="67778" marT="0" marB="0"/>
                </a:tc>
              </a:tr>
              <a:tr h="238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Автомобиль БЕЛАВА1303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78" marR="67778" marT="0" marB="0"/>
                </a:tc>
              </a:tr>
              <a:tr h="238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Прицеп КМЗ 7194</a:t>
                      </a:r>
                      <a:r>
                        <a:rPr lang="en-US" sz="1500">
                          <a:effectLst/>
                        </a:rPr>
                        <a:t>F5 </a:t>
                      </a:r>
                      <a:r>
                        <a:rPr lang="ru-RU" sz="1500">
                          <a:effectLst/>
                        </a:rPr>
                        <a:t>двухосный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78" marR="67778" marT="0" marB="0"/>
                </a:tc>
              </a:tr>
              <a:tr h="4256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Автомобиль </a:t>
                      </a:r>
                      <a:r>
                        <a:rPr lang="en-US" sz="1500" dirty="0">
                          <a:effectLst/>
                        </a:rPr>
                        <a:t>GAZ A</a:t>
                      </a:r>
                      <a:r>
                        <a:rPr lang="ru-RU" sz="1500" dirty="0">
                          <a:effectLst/>
                        </a:rPr>
                        <a:t>21</a:t>
                      </a:r>
                      <a:r>
                        <a:rPr lang="en-US" sz="1500" dirty="0">
                          <a:effectLst/>
                        </a:rPr>
                        <a:t>R</a:t>
                      </a:r>
                      <a:r>
                        <a:rPr lang="ru-RU" sz="1500" dirty="0">
                          <a:effectLst/>
                        </a:rPr>
                        <a:t>22 Шмель 11 разметочная машина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78" marR="67778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D:\Руцкая\Актив\ДЛЯ ПРЕЗЕНТАЦИИ НА АКТИВ\1643390406_1-abrakadabra-fun-p-svetlo-biryuzovii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904" y="0"/>
            <a:ext cx="9144021" cy="5143500"/>
          </a:xfrm>
          <a:prstGeom prst="rect">
            <a:avLst/>
          </a:prstGeom>
          <a:noFill/>
        </p:spPr>
      </p:pic>
      <p:sp>
        <p:nvSpPr>
          <p:cNvPr id="12" name="Google Shape;299;p30"/>
          <p:cNvSpPr/>
          <p:nvPr/>
        </p:nvSpPr>
        <p:spPr>
          <a:xfrm>
            <a:off x="-5904" y="160718"/>
            <a:ext cx="8792746" cy="857256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Туристический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потенциал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Белыничского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endParaRPr sz="1200" dirty="0"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8" name="Picture 17" descr="\\BELYNICHIFS\obmen\Карпикова (Идеология)\рыльск\Глухариный ток\ObjPicGen (3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142990"/>
            <a:ext cx="2643206" cy="1785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30" descr="\\BELYNICHIFS\obmen\Карпикова (Идеология)\рыльск\Глухариный ток\ObjPicGen (9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142991"/>
            <a:ext cx="2643206" cy="1785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21" descr="\\BELYNICHIFS\obmen\Карпикова (Идеология)\рыльск\Глухариный ток\ObjPicG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2546" y="1189897"/>
            <a:ext cx="2664296" cy="1739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2" descr="\\BELYNICHIFS\obmen\Карпикова (Идеология)\рыльск\Агроусадьбы\Агроусаьбы\Павлинк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143254"/>
            <a:ext cx="2643206" cy="164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3" descr="\\BELYNICHIFS\obmen\Карпикова (Идеология)\рыльск\Агроусадьбы\Агроусаьбы\Ягодка.jpg"/>
          <p:cNvPicPr>
            <a:picLocks noChangeAspect="1" noChangeArrowheads="1"/>
          </p:cNvPicPr>
          <p:nvPr/>
        </p:nvPicPr>
        <p:blipFill>
          <a:blip r:embed="rId7" cstate="print"/>
          <a:srcRect b="11111"/>
          <a:stretch>
            <a:fillRect/>
          </a:stretch>
        </p:blipFill>
        <p:spPr bwMode="auto">
          <a:xfrm>
            <a:off x="6143636" y="3143254"/>
            <a:ext cx="2643206" cy="1643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5" descr="C:\Users\Усов Сергей Иванович\Desktop\рыльск\ааааааааааа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78" y="3143254"/>
            <a:ext cx="2718270" cy="164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2714615" y="5036362"/>
            <a:ext cx="6300575" cy="1313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2282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3988" y="676116"/>
            <a:ext cx="4656484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каждой </a:t>
            </a:r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[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прим.</a:t>
            </a:r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– экономической программе]</a:t>
            </a: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  </a:t>
            </a:r>
            <a:b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нами ставится неизменно правильная цель – рост благосостояния населения. Качественный рост должен обеспечиваться эффективным трудом.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Отчет Правительства Президенту </a:t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Республики Беларусь за 2025 год, 17 февраля 2026 г.</a:t>
            </a:r>
          </a:p>
        </p:txBody>
      </p:sp>
    </p:spTree>
    <p:extLst>
      <p:ext uri="{BB962C8B-B14F-4D97-AF65-F5344CB8AC3E}">
        <p14:creationId xmlns:p14="http://schemas.microsoft.com/office/powerpoint/2010/main" xmlns="" val="2797984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 rot="10800000">
            <a:off x="5422361" y="7200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8280920" cy="133214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19313" y="626081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НАРАЩИВАНИЕ ЭКОНОМИЧЕСКОГО ПОТЕНЦИАЛА ЗА СЧЕТ РОСТА ВАЛОВОГО РЕГИОНАЛЬНОГО ПРОДУКТА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D:\Академия управления\2026\февраль\пиктограммы\1771743709266-019c8427-1411-7458-b9fd-953b5f95606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55" t="8386" r="47623" b="50320"/>
          <a:stretch/>
        </p:blipFill>
        <p:spPr bwMode="auto">
          <a:xfrm>
            <a:off x="39934" y="1851670"/>
            <a:ext cx="2105021" cy="178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Академия управления\2026\февраль\пиктограммы\1771743709266-019c8427-1411-7458-b9fd-953b5f95606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8706" r="1278" b="50000"/>
          <a:stretch/>
        </p:blipFill>
        <p:spPr bwMode="auto">
          <a:xfrm>
            <a:off x="183950" y="3219822"/>
            <a:ext cx="2105021" cy="178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Академия управления\2026\февраль\пиктограммы\1771743709266-019c8427-1411-7458-b9fd-953b5f95606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9" t="51667" r="49979" b="7039"/>
          <a:stretch/>
        </p:blipFill>
        <p:spPr bwMode="auto">
          <a:xfrm>
            <a:off x="3923928" y="1883535"/>
            <a:ext cx="2105021" cy="178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Академия управления\2026\февраль\пиктограммы\1771743709266-019c8427-1411-7458-b9fd-953b5f95606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067" t="52815" r="4211" b="5891"/>
          <a:stretch/>
        </p:blipFill>
        <p:spPr bwMode="auto">
          <a:xfrm>
            <a:off x="3995677" y="3268070"/>
            <a:ext cx="2105021" cy="178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35696" y="2067694"/>
            <a:ext cx="2762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Рост </a:t>
            </a:r>
            <a:r>
              <a:rPr lang="ru-RU" dirty="0"/>
              <a:t>в 6 из 7 регионов (кроме Витебской обл.)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835696" y="2643758"/>
            <a:ext cx="2573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+1,8% </a:t>
            </a:r>
            <a:r>
              <a:rPr lang="ru-RU" dirty="0"/>
              <a:t>(Могилевская) – </a:t>
            </a:r>
            <a:r>
              <a:rPr lang="ru-RU" b="1" dirty="0"/>
              <a:t>+21,8% </a:t>
            </a:r>
            <a:r>
              <a:rPr lang="ru-RU" dirty="0"/>
              <a:t>(Брестская)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835696" y="3540443"/>
            <a:ext cx="2762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Рост </a:t>
            </a:r>
            <a:r>
              <a:rPr lang="ru-RU" dirty="0"/>
              <a:t>во всех регионах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835696" y="3940553"/>
            <a:ext cx="2573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+2,2% </a:t>
            </a:r>
            <a:r>
              <a:rPr lang="ru-RU" dirty="0"/>
              <a:t>(</a:t>
            </a:r>
            <a:r>
              <a:rPr lang="ru-RU" dirty="0" err="1"/>
              <a:t>г.Минск</a:t>
            </a:r>
            <a:r>
              <a:rPr lang="ru-RU" dirty="0"/>
              <a:t>) – </a:t>
            </a:r>
            <a:br>
              <a:rPr lang="ru-RU" dirty="0"/>
            </a:br>
            <a:r>
              <a:rPr lang="ru-RU" b="1" dirty="0"/>
              <a:t>+28,1% </a:t>
            </a:r>
            <a:r>
              <a:rPr lang="ru-RU" dirty="0"/>
              <a:t>(Витебская)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805163" y="2067694"/>
            <a:ext cx="3059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Рост</a:t>
            </a:r>
            <a:r>
              <a:rPr lang="ru-RU" dirty="0"/>
              <a:t> в 4 из 6 областей (кроме Витебской и Гомельской)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805163" y="2643758"/>
            <a:ext cx="2573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+0,9% </a:t>
            </a:r>
            <a:r>
              <a:rPr lang="ru-RU" dirty="0"/>
              <a:t>(Минская) – </a:t>
            </a:r>
            <a:r>
              <a:rPr lang="ru-RU" b="1" dirty="0"/>
              <a:t>+11,7% </a:t>
            </a:r>
            <a:r>
              <a:rPr lang="ru-RU" dirty="0"/>
              <a:t>(Брестская)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805739" y="3435846"/>
            <a:ext cx="2762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Рост</a:t>
            </a:r>
            <a:r>
              <a:rPr lang="ru-RU" dirty="0"/>
              <a:t> кроме Гомельской и Гродненской областей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805163" y="4013651"/>
            <a:ext cx="2573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+3,0% </a:t>
            </a:r>
            <a:r>
              <a:rPr lang="ru-RU" dirty="0"/>
              <a:t>(Витебская) – </a:t>
            </a:r>
            <a:r>
              <a:rPr lang="ru-RU" b="1" dirty="0"/>
              <a:t>+41,0% </a:t>
            </a:r>
            <a:r>
              <a:rPr lang="ru-RU" dirty="0"/>
              <a:t>(Могилевская)</a:t>
            </a:r>
          </a:p>
        </p:txBody>
      </p:sp>
    </p:spTree>
    <p:extLst>
      <p:ext uri="{BB962C8B-B14F-4D97-AF65-F5344CB8AC3E}">
        <p14:creationId xmlns:p14="http://schemas.microsoft.com/office/powerpoint/2010/main" xmlns="" val="1434917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267494"/>
            <a:ext cx="5472608" cy="1638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ИМПОРТОЗАМЕЩЕНИЕ </a:t>
            </a:r>
            <a:b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РЕГИОНАХ: ИТОГИ </a:t>
            </a:r>
            <a:b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2025 ГОДА</a:t>
            </a:r>
            <a:endParaRPr kumimoji="0" lang="ru-RU" sz="35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630105" y="169829"/>
            <a:ext cx="200206" cy="8275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779662"/>
            <a:ext cx="13532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189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2596863"/>
            <a:ext cx="172034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33,3</a:t>
            </a: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2229782"/>
            <a:ext cx="2516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реализовано проектов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79712" y="3033345"/>
            <a:ext cx="1493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млрд рублей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95536" y="2715766"/>
            <a:ext cx="3870176" cy="0"/>
          </a:xfrm>
          <a:prstGeom prst="line">
            <a:avLst/>
          </a:prstGeom>
          <a:ln w="19050">
            <a:solidFill>
              <a:srgbClr val="0A0A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92514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D:\Руцкая\Актив\ДЛЯ ПРЕЗЕНТАЦИИ НА АКТИВ\1643390406_1-abrakadabra-fun-p-svetlo-biryuzovii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21" cy="5143500"/>
          </a:xfrm>
          <a:prstGeom prst="rect">
            <a:avLst/>
          </a:prstGeom>
          <a:noFill/>
        </p:spPr>
      </p:pic>
      <p:sp>
        <p:nvSpPr>
          <p:cNvPr id="18" name="Google Shape;299;p30"/>
          <p:cNvSpPr/>
          <p:nvPr/>
        </p:nvSpPr>
        <p:spPr>
          <a:xfrm>
            <a:off x="0" y="160718"/>
            <a:ext cx="6858048" cy="750099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Заработная плата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62841360"/>
              </p:ext>
            </p:extLst>
          </p:nvPr>
        </p:nvGraphicFramePr>
        <p:xfrm>
          <a:off x="214282" y="1521752"/>
          <a:ext cx="5400600" cy="2764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6057"/>
                <a:gridCol w="2314543"/>
              </a:tblGrid>
              <a:tr h="85441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23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3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Темп роста 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23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 2024 году, %</a:t>
                      </a:r>
                      <a:endParaRPr lang="ru-RU" sz="23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161812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</a:pPr>
                      <a:r>
                        <a:rPr lang="ru-RU" sz="2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Номинальная начисленная среднемесячная заработная плата</a:t>
                      </a:r>
                      <a:endParaRPr lang="ru-RU" sz="2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120,2</a:t>
                      </a:r>
                      <a:endParaRPr lang="ru-RU"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1057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</a:pPr>
                      <a:r>
                        <a:rPr lang="ru-RU" sz="2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Реальная </a:t>
                      </a:r>
                      <a:r>
                        <a:rPr lang="ru-RU" sz="23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заработная плата </a:t>
                      </a:r>
                      <a:endParaRPr lang="ru-RU" sz="23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112,7</a:t>
                      </a:r>
                      <a:endParaRPr lang="ru-RU" sz="2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796136" y="2059144"/>
            <a:ext cx="3240360" cy="17912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Номинальная начисленная среднемесячная заработная плата по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Белыничскому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району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составила                   </a:t>
            </a:r>
          </a:p>
          <a:p>
            <a:pPr algn="ctr">
              <a:lnSpc>
                <a:spcPct val="80000"/>
              </a:lnSpc>
            </a:pP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2 185,6 рублей</a:t>
            </a:r>
          </a:p>
          <a:p>
            <a:pPr algn="ctr">
              <a:lnSpc>
                <a:spcPct val="80000"/>
              </a:lnSpc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4615" y="5036362"/>
            <a:ext cx="6300575" cy="1313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D:\Руцкая\Актив\ДЛЯ ПРЕЗЕНТАЦИИ НА АКТИВ\1643390406_1-abrakadabra-fun-p-svetlo-biryuzovii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21" cy="5143500"/>
          </a:xfrm>
          <a:prstGeom prst="rect">
            <a:avLst/>
          </a:prstGeom>
          <a:noFill/>
        </p:spPr>
      </p:pic>
      <p:sp>
        <p:nvSpPr>
          <p:cNvPr id="18" name="Google Shape;299;p30"/>
          <p:cNvSpPr/>
          <p:nvPr/>
        </p:nvSpPr>
        <p:spPr>
          <a:xfrm>
            <a:off x="0" y="160718"/>
            <a:ext cx="6858048" cy="750099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900"/>
              </a:lnSpc>
              <a:buClr>
                <a:srgbClr val="000000"/>
              </a:buClr>
              <a:buSzPct val="100000"/>
            </a:pPr>
            <a:endParaRPr lang="ru-RU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900"/>
              </a:lnSpc>
              <a:buClr>
                <a:srgbClr val="000000"/>
              </a:buClr>
              <a:buSzPct val="100000"/>
            </a:pPr>
            <a:r>
              <a:rPr lang="ru-RU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  <a:p>
            <a:pPr algn="ctr">
              <a:lnSpc>
                <a:spcPts val="1900"/>
              </a:lnSpc>
              <a:buClr>
                <a:srgbClr val="000000"/>
              </a:buClr>
              <a:buSzPct val="100000"/>
            </a:pPr>
            <a:r>
              <a:rPr lang="ru-RU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на 2026 год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35675378"/>
              </p:ext>
            </p:extLst>
          </p:nvPr>
        </p:nvGraphicFramePr>
        <p:xfrm>
          <a:off x="393254" y="1071552"/>
          <a:ext cx="8465026" cy="3857582"/>
        </p:xfrm>
        <a:graphic>
          <a:graphicData uri="http://schemas.openxmlformats.org/drawingml/2006/table">
            <a:tbl>
              <a:tblPr/>
              <a:tblGrid>
                <a:gridCol w="7434501"/>
                <a:gridCol w="1030525"/>
              </a:tblGrid>
              <a:tr h="7581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целевых показателей</a:t>
                      </a:r>
                    </a:p>
                  </a:txBody>
                  <a:tcPr marL="60149" marR="601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значения </a:t>
                      </a:r>
                      <a:r>
                        <a:rPr lang="ru-RU" alt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2026 года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073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9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Номинальная начисленная среднемесячная заработная плата, в процентах к соответствующему периоду 2025 года</a:t>
                      </a:r>
                      <a:endParaRPr kumimoji="0" lang="ru-RU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60149" marR="60149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112,2</a:t>
                      </a:r>
                      <a:endParaRPr lang="ru-RU" sz="1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629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9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Инвестиции в основной капитал, в процентах к соответствующему периоду 2025 года (в сопоставимых ценах)</a:t>
                      </a:r>
                      <a:endParaRPr kumimoji="0" lang="ru-RU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60149" marR="60149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ru-RU" sz="1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73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Производство продукции сельского хозяйства в хозяйствах всех категорий, процентов к соответствующему периоду 2025 года</a:t>
                      </a: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60149" marR="60149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Microsoft YaHei" pitchFamily="34" charset="-122"/>
                          <a:cs typeface="Times New Roman" pitchFamily="18" charset="0"/>
                        </a:rPr>
                        <a:t>104,3</a:t>
                      </a:r>
                    </a:p>
                  </a:txBody>
                  <a:tcPr marL="60149" marR="60149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60952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продукции сельского хозяйства в сельскохозяйственных организациях, процентов к </a:t>
                      </a:r>
                      <a:r>
                        <a:rPr lang="ru-RU" sz="17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соответствующему периоду 2025 года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104,5</a:t>
                      </a:r>
                      <a:endParaRPr lang="ru-RU" sz="1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60952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Розничный товарооборот торговли через все каналы реализации, процентов к соответствующему периоду </a:t>
                      </a:r>
                      <a:r>
                        <a:rPr lang="ru-RU" sz="17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ru-RU" sz="1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9" name="Прямая соединительная линия 8"/>
          <p:cNvCxnSpPr/>
          <p:nvPr/>
        </p:nvCxnSpPr>
        <p:spPr>
          <a:xfrm>
            <a:off x="2714615" y="5036362"/>
            <a:ext cx="6300575" cy="1313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D:\Руцкая\Актив\ДЛЯ ПРЕЗЕНТАЦИИ НА АКТИВ\1643390406_1-abrakadabra-fun-p-svetlo-biryuzovii-fon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21" cy="5143500"/>
          </a:xfrm>
          <a:prstGeom prst="rect">
            <a:avLst/>
          </a:prstGeom>
          <a:noFill/>
        </p:spPr>
      </p:pic>
      <p:sp>
        <p:nvSpPr>
          <p:cNvPr id="18" name="Google Shape;299;p30"/>
          <p:cNvSpPr/>
          <p:nvPr/>
        </p:nvSpPr>
        <p:spPr>
          <a:xfrm>
            <a:off x="0" y="160718"/>
            <a:ext cx="6858048" cy="750099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900"/>
              </a:lnSpc>
              <a:buClr>
                <a:srgbClr val="000000"/>
              </a:buClr>
              <a:buSzPct val="100000"/>
            </a:pPr>
            <a:endParaRPr lang="ru-RU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900"/>
              </a:lnSpc>
              <a:buClr>
                <a:srgbClr val="000000"/>
              </a:buClr>
              <a:buSzPct val="100000"/>
            </a:pPr>
            <a:r>
              <a:rPr lang="ru-RU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  <a:p>
            <a:pPr algn="ctr">
              <a:lnSpc>
                <a:spcPts val="1900"/>
              </a:lnSpc>
              <a:buClr>
                <a:srgbClr val="000000"/>
              </a:buClr>
              <a:buSzPct val="100000"/>
            </a:pPr>
            <a:r>
              <a:rPr lang="ru-RU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на 2026 год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35675378"/>
              </p:ext>
            </p:extLst>
          </p:nvPr>
        </p:nvGraphicFramePr>
        <p:xfrm>
          <a:off x="785786" y="1071553"/>
          <a:ext cx="8001056" cy="3713688"/>
        </p:xfrm>
        <a:graphic>
          <a:graphicData uri="http://schemas.openxmlformats.org/drawingml/2006/table">
            <a:tbl>
              <a:tblPr/>
              <a:tblGrid>
                <a:gridCol w="6776049"/>
                <a:gridCol w="1225007"/>
              </a:tblGrid>
              <a:tr h="6157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целевых показателей</a:t>
                      </a:r>
                    </a:p>
                  </a:txBody>
                  <a:tcPr marL="60149" marR="601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значения </a:t>
                      </a:r>
                      <a:r>
                        <a:rPr lang="ru-RU" altLang="en-US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2026 года</a:t>
                      </a:r>
                      <a:endParaRPr lang="ru-RU" sz="1600" b="1" i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20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just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Ввод в эксплуатацию общей площади жилых домов, тыс. квадратных метров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49" marR="60149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045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подрядных работ, выполняемых собственными силами, по виду деятельности «Строительство», млн. рублей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60149" marR="60149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045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строительно-монтажных работ (включая работы по монтажу оборудования), выполняемых подрядным и хозяйственным способами, млн. рублей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60149" marR="60149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Microsoft YaHei" pitchFamily="34" charset="-122"/>
                          <a:cs typeface="Times New Roman" pitchFamily="18" charset="0"/>
                        </a:rPr>
                        <a:t>40,5</a:t>
                      </a:r>
                    </a:p>
                  </a:txBody>
                  <a:tcPr marL="60149" marR="60149" marT="0" marB="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530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Экспорт товаров,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процентов к соответствующему периоду 2025 года </a:t>
                      </a:r>
                    </a:p>
                    <a:p>
                      <a:pPr algn="just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103,7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1811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Экспорт услуг, процентов к соответствующему периоду 2025 года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103,7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>
            <a:off x="2714615" y="5036362"/>
            <a:ext cx="6300575" cy="1313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6743</TotalTime>
  <Words>987</Words>
  <Application>Microsoft Office PowerPoint</Application>
  <PresentationFormat>Экран (16:9)</PresentationFormat>
  <Paragraphs>252</Paragraphs>
  <Slides>48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0" baseType="lpstr">
      <vt:lpstr>Тема Office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Руцкая Янина Александровна</cp:lastModifiedBy>
  <cp:revision>374</cp:revision>
  <dcterms:created xsi:type="dcterms:W3CDTF">2024-07-24T10:48:12Z</dcterms:created>
  <dcterms:modified xsi:type="dcterms:W3CDTF">2026-03-13T12:46:04Z</dcterms:modified>
</cp:coreProperties>
</file>